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57" r:id="rId6"/>
    <p:sldId id="276" r:id="rId7"/>
    <p:sldId id="258" r:id="rId8"/>
    <p:sldId id="263" r:id="rId9"/>
    <p:sldId id="277" r:id="rId10"/>
    <p:sldId id="278" r:id="rId11"/>
    <p:sldId id="279" r:id="rId12"/>
    <p:sldId id="280" r:id="rId13"/>
    <p:sldId id="281" r:id="rId14"/>
    <p:sldId id="282" r:id="rId15"/>
    <p:sldId id="283" r:id="rId16"/>
    <p:sldId id="273" r:id="rId17"/>
  </p:sldIdLst>
  <p:sldSz cx="12192000" cy="6858000"/>
  <p:notesSz cx="6858000"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B2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D4FBCB-8D41-4E09-9434-ECB4888D9612}" v="2" dt="2023-10-23T02:37:06.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397" autoAdjust="0"/>
  </p:normalViewPr>
  <p:slideViewPr>
    <p:cSldViewPr snapToGrid="0">
      <p:cViewPr varScale="1">
        <p:scale>
          <a:sx n="59" d="100"/>
          <a:sy n="59" d="100"/>
        </p:scale>
        <p:origin x="1618" y="10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53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5300"/>
          </a:xfrm>
          <a:prstGeom prst="rect">
            <a:avLst/>
          </a:prstGeom>
        </p:spPr>
        <p:txBody>
          <a:bodyPr vert="horz" lIns="91440" tIns="45720" rIns="91440" bIns="45720" rtlCol="0"/>
          <a:lstStyle>
            <a:lvl1pPr algn="r">
              <a:defRPr sz="1200"/>
            </a:lvl1pPr>
          </a:lstStyle>
          <a:p>
            <a:fld id="{2F1A824D-EDB9-4C08-98DE-1DD20F5C0409}" type="datetimeFigureOut">
              <a:rPr lang="en-AU" smtClean="0"/>
              <a:t>23/10/2023</a:t>
            </a:fld>
            <a:endParaRPr lang="en-AU"/>
          </a:p>
        </p:txBody>
      </p:sp>
      <p:sp>
        <p:nvSpPr>
          <p:cNvPr id="4" name="Slide Image Placeholder 3"/>
          <p:cNvSpPr>
            <a:spLocks noGrp="1" noRot="1" noChangeAspect="1"/>
          </p:cNvSpPr>
          <p:nvPr>
            <p:ph type="sldImg" idx="2"/>
          </p:nvPr>
        </p:nvSpPr>
        <p:spPr>
          <a:xfrm>
            <a:off x="468313" y="1235075"/>
            <a:ext cx="5921375" cy="33321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51388"/>
            <a:ext cx="5486400" cy="38893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8950"/>
            <a:ext cx="2971800" cy="4953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378950"/>
            <a:ext cx="2971800" cy="495300"/>
          </a:xfrm>
          <a:prstGeom prst="rect">
            <a:avLst/>
          </a:prstGeom>
        </p:spPr>
        <p:txBody>
          <a:bodyPr vert="horz" lIns="91440" tIns="45720" rIns="91440" bIns="45720" rtlCol="0" anchor="b"/>
          <a:lstStyle>
            <a:lvl1pPr algn="r">
              <a:defRPr sz="1200"/>
            </a:lvl1pPr>
          </a:lstStyle>
          <a:p>
            <a:fld id="{6019FC35-5763-4AF2-AD62-A6994A335208}" type="slidenum">
              <a:rPr lang="en-AU" smtClean="0"/>
              <a:t>‹#›</a:t>
            </a:fld>
            <a:endParaRPr lang="en-AU"/>
          </a:p>
        </p:txBody>
      </p:sp>
    </p:spTree>
    <p:extLst>
      <p:ext uri="{BB962C8B-B14F-4D97-AF65-F5344CB8AC3E}">
        <p14:creationId xmlns:p14="http://schemas.microsoft.com/office/powerpoint/2010/main" val="1657733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j2025.com.au/"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scoutsqld.com.au/aj/"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WELCOME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Thanks for coming</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Tonight is a crash course in Jamborees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who, what, where, why, when, and how the how much?</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Plus a chance for your to ask questions.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 some next steps - for Cubs, Scouts, Venturers, the whole Group</a:t>
            </a:r>
            <a:r>
              <a:rPr lang="en-AU" sz="1200" kern="1200" dirty="0">
                <a:solidFill>
                  <a:schemeClr val="tx1"/>
                </a:solidFill>
                <a:effectLst/>
                <a:latin typeface="+mn-lt"/>
                <a:ea typeface="+mn-ea"/>
                <a:cs typeface="+mn-cs"/>
              </a:rPr>
              <a:t>.</a:t>
            </a:r>
          </a:p>
          <a:p>
            <a:endParaRPr lang="en-AU" dirty="0"/>
          </a:p>
        </p:txBody>
      </p:sp>
      <p:sp>
        <p:nvSpPr>
          <p:cNvPr id="4" name="Slide Number Placeholder 3"/>
          <p:cNvSpPr>
            <a:spLocks noGrp="1"/>
          </p:cNvSpPr>
          <p:nvPr>
            <p:ph type="sldNum" sz="quarter" idx="5"/>
          </p:nvPr>
        </p:nvSpPr>
        <p:spPr/>
        <p:txBody>
          <a:bodyPr/>
          <a:lstStyle/>
          <a:p>
            <a:fld id="{6019FC35-5763-4AF2-AD62-A6994A335208}" type="slidenum">
              <a:rPr lang="en-AU" smtClean="0"/>
              <a:t>2</a:t>
            </a:fld>
            <a:endParaRPr lang="en-AU"/>
          </a:p>
        </p:txBody>
      </p:sp>
    </p:spTree>
    <p:extLst>
      <p:ext uri="{BB962C8B-B14F-4D97-AF65-F5344CB8AC3E}">
        <p14:creationId xmlns:p14="http://schemas.microsoft.com/office/powerpoint/2010/main" val="2255607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FUNDRAISING</a:t>
            </a:r>
          </a:p>
          <a:p>
            <a:endParaRPr lang="en-AU" sz="1200" b="1" kern="1200" dirty="0">
              <a:solidFill>
                <a:schemeClr val="tx1"/>
              </a:solidFill>
              <a:effectLst/>
              <a:latin typeface="+mn-lt"/>
              <a:ea typeface="+mn-ea"/>
              <a:cs typeface="+mn-cs"/>
            </a:endParaRPr>
          </a:p>
          <a:p>
            <a:r>
              <a:rPr lang="en-AU" dirty="0"/>
              <a:t>So now you know the cost of the Jamboree it is time to think about raising funds to get as many of those eligible to attend being there in Maryborough January 2025.</a:t>
            </a:r>
          </a:p>
          <a:p>
            <a:endParaRPr lang="en-AU" dirty="0"/>
          </a:p>
          <a:p>
            <a:r>
              <a:rPr lang="en-AU" sz="1200" kern="1200" dirty="0">
                <a:solidFill>
                  <a:schemeClr val="tx1"/>
                </a:solidFill>
                <a:effectLst/>
                <a:latin typeface="+mn-lt"/>
                <a:ea typeface="+mn-ea"/>
                <a:cs typeface="+mn-cs"/>
              </a:rPr>
              <a:t>To ease the burden on families, there are usually two types of fundraising.</a:t>
            </a:r>
          </a:p>
          <a:p>
            <a:pPr marL="228600" indent="-228600">
              <a:buAutoNum type="arabicPeriod"/>
            </a:pPr>
            <a:r>
              <a:rPr lang="en-AU" sz="1200" kern="1200" dirty="0">
                <a:solidFill>
                  <a:schemeClr val="tx1"/>
                </a:solidFill>
                <a:effectLst/>
                <a:latin typeface="+mn-lt"/>
                <a:ea typeface="+mn-ea"/>
                <a:cs typeface="+mn-cs"/>
              </a:rPr>
              <a:t>Scouts save and do jobs around the home to earn money to put toward the Jamboree.</a:t>
            </a:r>
          </a:p>
          <a:p>
            <a:pPr marL="685800" lvl="1" indent="-228600">
              <a:buAutoNum type="arabicPeriod"/>
            </a:pPr>
            <a:r>
              <a:rPr lang="en-AU" sz="1200" kern="1200" dirty="0">
                <a:solidFill>
                  <a:schemeClr val="tx1"/>
                </a:solidFill>
                <a:effectLst/>
                <a:latin typeface="+mn-lt"/>
                <a:ea typeface="+mn-ea"/>
                <a:cs typeface="+mn-cs"/>
              </a:rPr>
              <a:t>Bottle and can recycling is a great way to raise funds</a:t>
            </a:r>
          </a:p>
          <a:p>
            <a:r>
              <a:rPr lang="en-AU" sz="1200" kern="1200" dirty="0">
                <a:solidFill>
                  <a:schemeClr val="tx1"/>
                </a:solidFill>
                <a:effectLst/>
                <a:latin typeface="+mn-lt"/>
                <a:ea typeface="+mn-ea"/>
                <a:cs typeface="+mn-cs"/>
              </a:rPr>
              <a:t>2. And Scout Groups work together to run a few big fundraising events and share the profits with families.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For those with special situations, there may be funding assistance too though the Lord Baden-Powell Society that raise funds for major events such as Australian Jamborees.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Think about it, the cost of a large flat white coffee a day ($6.25) saved will get you to AJ2025!</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There is a lot to do so now is the time to get cracking.</a:t>
            </a:r>
          </a:p>
        </p:txBody>
      </p:sp>
      <p:sp>
        <p:nvSpPr>
          <p:cNvPr id="4" name="Slide Number Placeholder 3"/>
          <p:cNvSpPr>
            <a:spLocks noGrp="1"/>
          </p:cNvSpPr>
          <p:nvPr>
            <p:ph type="sldNum" sz="quarter" idx="5"/>
          </p:nvPr>
        </p:nvSpPr>
        <p:spPr/>
        <p:txBody>
          <a:bodyPr/>
          <a:lstStyle/>
          <a:p>
            <a:fld id="{6019FC35-5763-4AF2-AD62-A6994A335208}" type="slidenum">
              <a:rPr lang="en-AU" smtClean="0"/>
              <a:t>11</a:t>
            </a:fld>
            <a:endParaRPr lang="en-AU"/>
          </a:p>
        </p:txBody>
      </p:sp>
    </p:spTree>
    <p:extLst>
      <p:ext uri="{BB962C8B-B14F-4D97-AF65-F5344CB8AC3E}">
        <p14:creationId xmlns:p14="http://schemas.microsoft.com/office/powerpoint/2010/main" val="2891278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QUESTIONS &amp; ANSWERS</a:t>
            </a:r>
          </a:p>
          <a:p>
            <a:endParaRPr lang="en-AU"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And now it’s time to ask any questions you may have.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Refer to Q&amp;A sheet</a:t>
            </a:r>
          </a:p>
          <a:p>
            <a:endParaRPr lang="en-AU"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019FC35-5763-4AF2-AD62-A6994A335208}" type="slidenum">
              <a:rPr lang="en-AU" smtClean="0"/>
              <a:t>12</a:t>
            </a:fld>
            <a:endParaRPr lang="en-AU"/>
          </a:p>
        </p:txBody>
      </p:sp>
    </p:spTree>
    <p:extLst>
      <p:ext uri="{BB962C8B-B14F-4D97-AF65-F5344CB8AC3E}">
        <p14:creationId xmlns:p14="http://schemas.microsoft.com/office/powerpoint/2010/main" val="139029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ACTION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Now it’s time for action.</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Applications are due to open on 1</a:t>
            </a:r>
            <a:r>
              <a:rPr lang="en-AU" sz="1200" kern="1200" baseline="30000" dirty="0">
                <a:solidFill>
                  <a:schemeClr val="tx1"/>
                </a:solidFill>
                <a:effectLst/>
                <a:latin typeface="+mn-lt"/>
                <a:ea typeface="+mn-ea"/>
                <a:cs typeface="+mn-cs"/>
              </a:rPr>
              <a:t>st</a:t>
            </a:r>
            <a:r>
              <a:rPr lang="en-AU" sz="1200" kern="1200" dirty="0">
                <a:solidFill>
                  <a:schemeClr val="tx1"/>
                </a:solidFill>
                <a:effectLst/>
                <a:latin typeface="+mn-lt"/>
                <a:ea typeface="+mn-ea"/>
                <a:cs typeface="+mn-cs"/>
              </a:rPr>
              <a:t> November 2023</a:t>
            </a:r>
            <a:endParaRPr lang="en-AU" sz="1200" dirty="0"/>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If you have already sent in your expression of interest and you will be notified when applications open, you will be the first in the que!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To express your interest (up to 31</a:t>
            </a:r>
            <a:r>
              <a:rPr lang="en-AU" sz="1200" kern="1200" baseline="30000" dirty="0">
                <a:solidFill>
                  <a:schemeClr val="tx1"/>
                </a:solidFill>
                <a:effectLst/>
                <a:latin typeface="+mn-lt"/>
                <a:ea typeface="+mn-ea"/>
                <a:cs typeface="+mn-cs"/>
              </a:rPr>
              <a:t>st</a:t>
            </a:r>
            <a:r>
              <a:rPr lang="en-AU" sz="1200" kern="1200" dirty="0">
                <a:solidFill>
                  <a:schemeClr val="tx1"/>
                </a:solidFill>
                <a:effectLst/>
                <a:latin typeface="+mn-lt"/>
                <a:ea typeface="+mn-ea"/>
                <a:cs typeface="+mn-cs"/>
              </a:rPr>
              <a:t> October 2023) or to apply to attend AJ2025 (from 1</a:t>
            </a:r>
            <a:r>
              <a:rPr lang="en-AU" sz="1200" kern="1200" baseline="30000" dirty="0">
                <a:solidFill>
                  <a:schemeClr val="tx1"/>
                </a:solidFill>
                <a:effectLst/>
                <a:latin typeface="+mn-lt"/>
                <a:ea typeface="+mn-ea"/>
                <a:cs typeface="+mn-cs"/>
              </a:rPr>
              <a:t>st</a:t>
            </a:r>
            <a:r>
              <a:rPr lang="en-AU" sz="1200" kern="1200" dirty="0">
                <a:solidFill>
                  <a:schemeClr val="tx1"/>
                </a:solidFill>
                <a:effectLst/>
                <a:latin typeface="+mn-lt"/>
                <a:ea typeface="+mn-ea"/>
                <a:cs typeface="+mn-cs"/>
              </a:rPr>
              <a:t> November) visit the Jamboree website at </a:t>
            </a:r>
            <a:r>
              <a:rPr lang="en-US" dirty="0">
                <a:hlinkClick r:id="rId3"/>
              </a:rPr>
              <a:t>26th Australian Jamboree – 6 – 15 January 2025, Maryborough Queensland (aj2025.com.au)</a:t>
            </a:r>
            <a:r>
              <a:rPr lang="en-US" dirty="0"/>
              <a:t> or the Queensland Contingent website at </a:t>
            </a:r>
            <a:r>
              <a:rPr lang="en-AU" dirty="0">
                <a:hlinkClick r:id="rId4"/>
              </a:rPr>
              <a:t>AJ2025 QLD Continent | (scoutsqld.com.au)</a:t>
            </a:r>
            <a:endParaRPr lang="en-AU" dirty="0"/>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It is now over to you to be part of AJ2025.</a:t>
            </a:r>
          </a:p>
        </p:txBody>
      </p:sp>
      <p:sp>
        <p:nvSpPr>
          <p:cNvPr id="4" name="Slide Number Placeholder 3"/>
          <p:cNvSpPr>
            <a:spLocks noGrp="1"/>
          </p:cNvSpPr>
          <p:nvPr>
            <p:ph type="sldNum" sz="quarter" idx="5"/>
          </p:nvPr>
        </p:nvSpPr>
        <p:spPr/>
        <p:txBody>
          <a:bodyPr/>
          <a:lstStyle/>
          <a:p>
            <a:fld id="{6019FC35-5763-4AF2-AD62-A6994A335208}" type="slidenum">
              <a:rPr lang="en-AU" smtClean="0"/>
              <a:t>13</a:t>
            </a:fld>
            <a:endParaRPr lang="en-AU"/>
          </a:p>
        </p:txBody>
      </p:sp>
    </p:spTree>
    <p:extLst>
      <p:ext uri="{BB962C8B-B14F-4D97-AF65-F5344CB8AC3E}">
        <p14:creationId xmlns:p14="http://schemas.microsoft.com/office/powerpoint/2010/main" val="72288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none" kern="1200" dirty="0">
                <a:solidFill>
                  <a:schemeClr val="tx1"/>
                </a:solidFill>
                <a:effectLst/>
                <a:latin typeface="+mn-lt"/>
                <a:ea typeface="+mn-ea"/>
                <a:cs typeface="+mn-cs"/>
              </a:rPr>
              <a:t>WHAT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Jamboree is a massive national camp for Scouts aged 11-14 and this time around for Venturers aged 15 and 16 years.</a:t>
            </a:r>
          </a:p>
          <a:p>
            <a:r>
              <a:rPr lang="en-AU" sz="1200" kern="1200" dirty="0">
                <a:solidFill>
                  <a:schemeClr val="tx1"/>
                </a:solidFill>
                <a:effectLst/>
                <a:latin typeface="+mn-lt"/>
                <a:ea typeface="+mn-ea"/>
                <a:cs typeface="+mn-cs"/>
              </a:rPr>
              <a:t>Older Venturers, Rovers, Leaders, Adult Helpers can also come and help with the running of the Jamboree</a:t>
            </a:r>
          </a:p>
          <a:p>
            <a:r>
              <a:rPr lang="en-AU" sz="1200" kern="1200" dirty="0">
                <a:solidFill>
                  <a:schemeClr val="tx1"/>
                </a:solidFill>
                <a:effectLst/>
                <a:latin typeface="+mn-lt"/>
                <a:ea typeface="+mn-ea"/>
                <a:cs typeface="+mn-cs"/>
              </a:rPr>
              <a:t>Most Scouts </a:t>
            </a:r>
            <a:r>
              <a:rPr lang="en-US" sz="1200" kern="1200" dirty="0">
                <a:solidFill>
                  <a:schemeClr val="tx1"/>
                </a:solidFill>
                <a:effectLst/>
                <a:latin typeface="+mn-lt"/>
                <a:ea typeface="+mn-ea"/>
                <a:cs typeface="+mn-cs"/>
              </a:rPr>
              <a:t>get </a:t>
            </a:r>
            <a:r>
              <a:rPr lang="en-AU" sz="1200" kern="1200" dirty="0">
                <a:solidFill>
                  <a:schemeClr val="tx1"/>
                </a:solidFill>
                <a:effectLst/>
                <a:latin typeface="+mn-lt"/>
                <a:ea typeface="+mn-ea"/>
                <a:cs typeface="+mn-cs"/>
              </a:rPr>
              <a:t>only one chance in their life to enjoy a Jamboree as Scout and because AJ2022 was cancelled some missed out so that is why some Venturers (15 and 16 years olds) can attend as participants or support workers.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 Jamboree is 10 days of action, expeditions, entertainment and daily life, camping with 12,000 others.</a:t>
            </a:r>
          </a:p>
          <a:p>
            <a:endParaRPr lang="en-AU" dirty="0"/>
          </a:p>
        </p:txBody>
      </p:sp>
      <p:sp>
        <p:nvSpPr>
          <p:cNvPr id="4" name="Slide Number Placeholder 3"/>
          <p:cNvSpPr>
            <a:spLocks noGrp="1"/>
          </p:cNvSpPr>
          <p:nvPr>
            <p:ph type="sldNum" sz="quarter" idx="5"/>
          </p:nvPr>
        </p:nvSpPr>
        <p:spPr/>
        <p:txBody>
          <a:bodyPr/>
          <a:lstStyle/>
          <a:p>
            <a:fld id="{6019FC35-5763-4AF2-AD62-A6994A335208}" type="slidenum">
              <a:rPr lang="en-AU" smtClean="0"/>
              <a:t>3</a:t>
            </a:fld>
            <a:endParaRPr lang="en-AU"/>
          </a:p>
        </p:txBody>
      </p:sp>
    </p:spTree>
    <p:extLst>
      <p:ext uri="{BB962C8B-B14F-4D97-AF65-F5344CB8AC3E}">
        <p14:creationId xmlns:p14="http://schemas.microsoft.com/office/powerpoint/2010/main" val="20956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Australian Jamboree began in 1934 and are held every three years.</a:t>
            </a:r>
          </a:p>
          <a:p>
            <a:r>
              <a:rPr lang="en-AU" sz="1200" kern="1200" dirty="0">
                <a:solidFill>
                  <a:schemeClr val="tx1"/>
                </a:solidFill>
                <a:effectLst/>
                <a:latin typeface="+mn-lt"/>
                <a:ea typeface="+mn-ea"/>
                <a:cs typeface="+mn-cs"/>
              </a:rPr>
              <a:t>World Jamborees are held every four years.</a:t>
            </a: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It’s literally a life-changing experience that you will never forget.</a:t>
            </a:r>
          </a:p>
          <a:p>
            <a:endParaRPr lang="en-AU" sz="1200" kern="1200" dirty="0">
              <a:solidFill>
                <a:schemeClr val="tx1"/>
              </a:solidFill>
              <a:effectLst/>
              <a:latin typeface="+mn-lt"/>
              <a:ea typeface="+mn-ea"/>
              <a:cs typeface="+mn-cs"/>
            </a:endParaRPr>
          </a:p>
          <a:p>
            <a:pPr marL="571486" indent="-228600" defTabSz="914400">
              <a:lnSpc>
                <a:spcPct val="90000"/>
              </a:lnSpc>
              <a:spcAft>
                <a:spcPts val="1200"/>
              </a:spcAft>
              <a:buFont typeface="Arial" panose="020B0604020202020204" pitchFamily="34" charset="0"/>
              <a:buChar char="•"/>
            </a:pPr>
            <a:r>
              <a:rPr lang="en-US" dirty="0"/>
              <a:t>The AJ sites move around the country, this time we (Scouts Queensland) are hosting the Jamboree.</a:t>
            </a:r>
          </a:p>
          <a:p>
            <a:pPr marL="571486" indent="-228600" defTabSz="914400">
              <a:lnSpc>
                <a:spcPct val="90000"/>
              </a:lnSpc>
              <a:spcAft>
                <a:spcPts val="1200"/>
              </a:spcAft>
              <a:buFont typeface="Arial" panose="020B0604020202020204" pitchFamily="34" charset="0"/>
              <a:buChar char="•"/>
            </a:pPr>
            <a:r>
              <a:rPr lang="en-US" dirty="0"/>
              <a:t>The last time an Australian Jamboree was held was in SA in 2019.</a:t>
            </a:r>
          </a:p>
          <a:p>
            <a:pPr marL="571486" indent="-228600" defTabSz="914400">
              <a:lnSpc>
                <a:spcPct val="90000"/>
              </a:lnSpc>
              <a:spcAft>
                <a:spcPts val="1200"/>
              </a:spcAft>
              <a:buFont typeface="Arial" panose="020B0604020202020204" pitchFamily="34" charset="0"/>
              <a:buChar char="•"/>
            </a:pPr>
            <a:r>
              <a:rPr lang="en-US" dirty="0"/>
              <a:t>AJ2022 was cancelled due to uncertainty of COVID</a:t>
            </a:r>
          </a:p>
          <a:p>
            <a:pPr marL="571486" indent="-228600" defTabSz="914400">
              <a:lnSpc>
                <a:spcPct val="90000"/>
              </a:lnSpc>
              <a:spcAft>
                <a:spcPts val="1200"/>
              </a:spcAft>
              <a:buFont typeface="Arial" panose="020B0604020202020204" pitchFamily="34" charset="0"/>
              <a:buChar char="•"/>
            </a:pPr>
            <a:r>
              <a:rPr lang="en-US" dirty="0"/>
              <a:t>After AJ2025 the Jamboree cycle will be every four years, so the next Jamboree won’t be until 2029.</a:t>
            </a: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6019FC35-5763-4AF2-AD62-A6994A335208}" type="slidenum">
              <a:rPr lang="en-AU" smtClean="0"/>
              <a:t>4</a:t>
            </a:fld>
            <a:endParaRPr lang="en-AU"/>
          </a:p>
        </p:txBody>
      </p:sp>
    </p:spTree>
    <p:extLst>
      <p:ext uri="{BB962C8B-B14F-4D97-AF65-F5344CB8AC3E}">
        <p14:creationId xmlns:p14="http://schemas.microsoft.com/office/powerpoint/2010/main" val="1252744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486" indent="-571486">
              <a:spcAft>
                <a:spcPts val="1200"/>
              </a:spcAft>
              <a:buFont typeface="Arial" panose="020B0604020202020204" pitchFamily="34" charset="0"/>
              <a:buChar char="•"/>
            </a:pPr>
            <a:r>
              <a:rPr lang="en-AU" sz="1200" dirty="0"/>
              <a:t>The Jamboree site is a small city, housing &amp; feeding over 12, 000 people.  </a:t>
            </a:r>
          </a:p>
          <a:p>
            <a:pPr marL="571486" indent="-571486">
              <a:spcAft>
                <a:spcPts val="1200"/>
              </a:spcAft>
              <a:buFont typeface="Arial" panose="020B0604020202020204" pitchFamily="34" charset="0"/>
              <a:buChar char="•"/>
            </a:pPr>
            <a:r>
              <a:rPr lang="en-AU" sz="1200" dirty="0"/>
              <a:t>It includes stages, shops, entertainment, food, activities, campsites, meeting places, and more food.  </a:t>
            </a:r>
          </a:p>
          <a:p>
            <a:pPr marL="571486" indent="-571486">
              <a:spcAft>
                <a:spcPts val="1200"/>
              </a:spcAft>
              <a:buFont typeface="Arial" panose="020B0604020202020204" pitchFamily="34" charset="0"/>
              <a:buChar char="•"/>
            </a:pPr>
            <a:r>
              <a:rPr lang="en-AU" sz="1200" dirty="0"/>
              <a:t>It’s like taking a small town and filling it with Scouts – imagine the friends you’ll make!</a:t>
            </a:r>
            <a:endParaRPr lang="en-US" sz="1200" b="1" dirty="0">
              <a:latin typeface="Calibri" charset="0"/>
              <a:ea typeface="Calibri" charset="0"/>
              <a:cs typeface="Calibri" charset="0"/>
            </a:endParaRPr>
          </a:p>
          <a:p>
            <a:endParaRPr lang="en-AU" dirty="0"/>
          </a:p>
        </p:txBody>
      </p:sp>
      <p:sp>
        <p:nvSpPr>
          <p:cNvPr id="4" name="Slide Number Placeholder 3"/>
          <p:cNvSpPr>
            <a:spLocks noGrp="1"/>
          </p:cNvSpPr>
          <p:nvPr>
            <p:ph type="sldNum" sz="quarter" idx="5"/>
          </p:nvPr>
        </p:nvSpPr>
        <p:spPr/>
        <p:txBody>
          <a:bodyPr/>
          <a:lstStyle/>
          <a:p>
            <a:fld id="{6019FC35-5763-4AF2-AD62-A6994A335208}" type="slidenum">
              <a:rPr lang="en-AU" smtClean="0"/>
              <a:t>5</a:t>
            </a:fld>
            <a:endParaRPr lang="en-AU"/>
          </a:p>
        </p:txBody>
      </p:sp>
    </p:spTree>
    <p:extLst>
      <p:ext uri="{BB962C8B-B14F-4D97-AF65-F5344CB8AC3E}">
        <p14:creationId xmlns:p14="http://schemas.microsoft.com/office/powerpoint/2010/main" val="1557505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WHY</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aim of Scouting is to encourage the physical, intellectual, social, emotional and spiritual development of young people.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 Jamboree is a crash course in the Scout program, an intense 11 days with friends old and new.</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Scouting is linked to increasing resilience in young people, and come with benefits like more positive mental health, that can last a lifetime.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At AJ2025, you will care for yourself and help others, do your share of cooking and other chores with your Jamboree Patrol, while enjoying an amazing range of new experiences – from rock concerts to adventurous expeditions.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So much fun, friends, new experiences.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 Jamboree is just two weeks away from home, but Scouts come home two years older!</a:t>
            </a:r>
          </a:p>
          <a:p>
            <a:endParaRPr lang="en-AU" dirty="0"/>
          </a:p>
        </p:txBody>
      </p:sp>
      <p:sp>
        <p:nvSpPr>
          <p:cNvPr id="4" name="Slide Number Placeholder 3"/>
          <p:cNvSpPr>
            <a:spLocks noGrp="1"/>
          </p:cNvSpPr>
          <p:nvPr>
            <p:ph type="sldNum" sz="quarter" idx="5"/>
          </p:nvPr>
        </p:nvSpPr>
        <p:spPr/>
        <p:txBody>
          <a:bodyPr/>
          <a:lstStyle/>
          <a:p>
            <a:fld id="{6019FC35-5763-4AF2-AD62-A6994A335208}" type="slidenum">
              <a:rPr lang="en-AU" smtClean="0"/>
              <a:t>6</a:t>
            </a:fld>
            <a:endParaRPr lang="en-AU"/>
          </a:p>
        </p:txBody>
      </p:sp>
    </p:spTree>
    <p:extLst>
      <p:ext uri="{BB962C8B-B14F-4D97-AF65-F5344CB8AC3E}">
        <p14:creationId xmlns:p14="http://schemas.microsoft.com/office/powerpoint/2010/main" val="395436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WHO</a:t>
            </a:r>
          </a:p>
          <a:p>
            <a:endParaRPr lang="en-AU" sz="1200" b="1"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Jamboree is generally for Scouts – aged 11 to 14 but for AJ2025 Venturers aged 15 and 16 years can come along as participants or as supporters running the Jamboree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There are badgework requirements and you need at least 10 nights camping as a Scout or Venturer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Leaders also have a fantastic time at Jamborees, either working as Scout Leaders in the Jamboree Unit, sharing the Jamboree with the Scouts.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Or as Service Leaders or Activity Leaders.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Older Venturers and Rovers too!</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It’s an incredible and very affordable experience because a Jamboree needs many people to make it happen.</a:t>
            </a:r>
          </a:p>
          <a:p>
            <a:endParaRPr lang="en-AU" dirty="0"/>
          </a:p>
        </p:txBody>
      </p:sp>
      <p:sp>
        <p:nvSpPr>
          <p:cNvPr id="4" name="Slide Number Placeholder 3"/>
          <p:cNvSpPr>
            <a:spLocks noGrp="1"/>
          </p:cNvSpPr>
          <p:nvPr>
            <p:ph type="sldNum" sz="quarter" idx="5"/>
          </p:nvPr>
        </p:nvSpPr>
        <p:spPr/>
        <p:txBody>
          <a:bodyPr/>
          <a:lstStyle/>
          <a:p>
            <a:fld id="{6019FC35-5763-4AF2-AD62-A6994A335208}" type="slidenum">
              <a:rPr lang="en-AU" smtClean="0"/>
              <a:t>7</a:t>
            </a:fld>
            <a:endParaRPr lang="en-AU"/>
          </a:p>
        </p:txBody>
      </p:sp>
    </p:spTree>
    <p:extLst>
      <p:ext uri="{BB962C8B-B14F-4D97-AF65-F5344CB8AC3E}">
        <p14:creationId xmlns:p14="http://schemas.microsoft.com/office/powerpoint/2010/main" val="1913097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kern="1200" dirty="0">
                <a:solidFill>
                  <a:schemeClr val="tx1"/>
                </a:solidFill>
                <a:effectLst/>
                <a:latin typeface="+mn-lt"/>
                <a:ea typeface="+mn-ea"/>
                <a:cs typeface="+mn-cs"/>
              </a:rPr>
              <a:t>WHEN</a:t>
            </a:r>
          </a:p>
          <a:p>
            <a:endParaRPr lang="en-US" dirty="0"/>
          </a:p>
          <a:p>
            <a:r>
              <a:rPr lang="en-AU" sz="1200" kern="1200" dirty="0">
                <a:solidFill>
                  <a:schemeClr val="tx1"/>
                </a:solidFill>
                <a:effectLst/>
                <a:latin typeface="+mn-lt"/>
                <a:ea typeface="+mn-ea"/>
                <a:cs typeface="+mn-cs"/>
              </a:rPr>
              <a:t>The Jamboree runs from Monday January 6 2025 to Wednesday January 15.</a:t>
            </a:r>
          </a:p>
          <a:p>
            <a:r>
              <a:rPr lang="en-AU" sz="1200" kern="1200" dirty="0">
                <a:solidFill>
                  <a:schemeClr val="tx1"/>
                </a:solidFill>
                <a:effectLst/>
                <a:latin typeface="+mn-lt"/>
                <a:ea typeface="+mn-ea"/>
                <a:cs typeface="+mn-cs"/>
              </a:rPr>
              <a:t>That’s 10 days on site plus a day travelling to and from the Jamboree.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Queensland Scouts move in on January 5, and head home on January 16.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So, for most, it’s a 12-day experience.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Families will be able to visit the Jamboree during the middle weekend of AJ – 11,12 &amp; 13 Jan with Future Scout Day on 12</a:t>
            </a:r>
            <a:r>
              <a:rPr lang="en-AU" sz="1200" kern="1200" baseline="30000" dirty="0">
                <a:solidFill>
                  <a:schemeClr val="tx1"/>
                </a:solidFill>
                <a:effectLst/>
                <a:latin typeface="+mn-lt"/>
                <a:ea typeface="+mn-ea"/>
                <a:cs typeface="+mn-cs"/>
              </a:rPr>
              <a:t>th</a:t>
            </a:r>
            <a:r>
              <a:rPr lang="en-AU" sz="1200" kern="1200" dirty="0">
                <a:solidFill>
                  <a:schemeClr val="tx1"/>
                </a:solidFill>
                <a:effectLst/>
                <a:latin typeface="+mn-lt"/>
                <a:ea typeface="+mn-ea"/>
                <a:cs typeface="+mn-cs"/>
              </a:rPr>
              <a:t> Jan.</a:t>
            </a:r>
          </a:p>
          <a:p>
            <a:endParaRPr lang="en-AU" dirty="0"/>
          </a:p>
        </p:txBody>
      </p:sp>
      <p:sp>
        <p:nvSpPr>
          <p:cNvPr id="4" name="Slide Number Placeholder 3"/>
          <p:cNvSpPr>
            <a:spLocks noGrp="1"/>
          </p:cNvSpPr>
          <p:nvPr>
            <p:ph type="sldNum" sz="quarter" idx="5"/>
          </p:nvPr>
        </p:nvSpPr>
        <p:spPr/>
        <p:txBody>
          <a:bodyPr/>
          <a:lstStyle/>
          <a:p>
            <a:fld id="{6019FC35-5763-4AF2-AD62-A6994A335208}" type="slidenum">
              <a:rPr lang="en-AU" smtClean="0"/>
              <a:t>8</a:t>
            </a:fld>
            <a:endParaRPr lang="en-AU"/>
          </a:p>
        </p:txBody>
      </p:sp>
    </p:spTree>
    <p:extLst>
      <p:ext uri="{BB962C8B-B14F-4D97-AF65-F5344CB8AC3E}">
        <p14:creationId xmlns:p14="http://schemas.microsoft.com/office/powerpoint/2010/main" val="1681610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mn-lt"/>
                <a:ea typeface="+mn-ea"/>
                <a:cs typeface="+mn-cs"/>
              </a:rPr>
              <a:t>WHERE</a:t>
            </a:r>
            <a:endParaRPr lang="en-AU"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AJ2025 is at the Maryborough Showgrounds and Equestrian Park.</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Maryborough is about 3 hours north of Brisbane along the Bruce Highway.</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Scouts will be travelling to and from the Jamboree by bus with some of our Scouts living further away (Cairns, Townsville, Mt Isa and Longreach) will be flown into Brisbane and then bussed up to the Jamboree site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held AJ2013 here, so we know the site well.</a:t>
            </a:r>
          </a:p>
          <a:p>
            <a:endParaRPr lang="en-AU" dirty="0"/>
          </a:p>
        </p:txBody>
      </p:sp>
      <p:sp>
        <p:nvSpPr>
          <p:cNvPr id="4" name="Slide Number Placeholder 3"/>
          <p:cNvSpPr>
            <a:spLocks noGrp="1"/>
          </p:cNvSpPr>
          <p:nvPr>
            <p:ph type="sldNum" sz="quarter" idx="5"/>
          </p:nvPr>
        </p:nvSpPr>
        <p:spPr/>
        <p:txBody>
          <a:bodyPr/>
          <a:lstStyle/>
          <a:p>
            <a:fld id="{6019FC35-5763-4AF2-AD62-A6994A335208}" type="slidenum">
              <a:rPr lang="en-AU" smtClean="0"/>
              <a:t>9</a:t>
            </a:fld>
            <a:endParaRPr lang="en-AU"/>
          </a:p>
        </p:txBody>
      </p:sp>
    </p:spTree>
    <p:extLst>
      <p:ext uri="{BB962C8B-B14F-4D97-AF65-F5344CB8AC3E}">
        <p14:creationId xmlns:p14="http://schemas.microsoft.com/office/powerpoint/2010/main" val="435368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HOW MUCH</a:t>
            </a:r>
          </a:p>
          <a:p>
            <a:endParaRPr lang="en-AU" sz="1200" b="1"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cost for Scouts and eligible Venturer Scouts attending as participants the cost is </a:t>
            </a:r>
            <a:r>
              <a:rPr lang="en-AU" sz="1200" b="1" kern="1200" dirty="0">
                <a:solidFill>
                  <a:schemeClr val="tx1"/>
                </a:solidFill>
                <a:effectLst/>
                <a:latin typeface="+mn-lt"/>
                <a:ea typeface="+mn-ea"/>
                <a:cs typeface="+mn-cs"/>
              </a:rPr>
              <a:t>$2400.00</a:t>
            </a:r>
            <a:r>
              <a:rPr lang="en-AU" sz="1200" kern="1200" dirty="0">
                <a:solidFill>
                  <a:schemeClr val="tx1"/>
                </a:solidFill>
                <a:effectLst/>
                <a:latin typeface="+mn-lt"/>
                <a:ea typeface="+mn-ea"/>
                <a:cs typeface="+mn-cs"/>
              </a:rPr>
              <a:t> and this includes everything including getting you to the Jamboree and back again, all your food and accommodation and of course all the amazing activities you will be participating during your two weeks at the Jamboree.  The only other money you will need is your own spending money for a drink, ice cream of buying a souvenir to take home.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For all others (Venturers, Rovers, Leaders and other eligible adults) who will be supporting the Jamboree the fee is </a:t>
            </a:r>
            <a:r>
              <a:rPr lang="en-AU" sz="1200" b="1" kern="1200" dirty="0">
                <a:solidFill>
                  <a:schemeClr val="tx1"/>
                </a:solidFill>
                <a:effectLst/>
                <a:latin typeface="+mn-lt"/>
                <a:ea typeface="+mn-ea"/>
                <a:cs typeface="+mn-cs"/>
              </a:rPr>
              <a:t>$1680.00.</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$50.00 deposit will be required with the initial application with the first instalment of $800.00 not due until 31</a:t>
            </a:r>
            <a:r>
              <a:rPr lang="en-AU" sz="1200" kern="1200" baseline="30000" dirty="0">
                <a:solidFill>
                  <a:schemeClr val="tx1"/>
                </a:solidFill>
                <a:effectLst/>
                <a:latin typeface="+mn-lt"/>
                <a:ea typeface="+mn-ea"/>
                <a:cs typeface="+mn-cs"/>
              </a:rPr>
              <a:t>st</a:t>
            </a:r>
            <a:r>
              <a:rPr lang="en-AU" sz="1200" kern="1200" dirty="0">
                <a:solidFill>
                  <a:schemeClr val="tx1"/>
                </a:solidFill>
                <a:effectLst/>
                <a:latin typeface="+mn-lt"/>
                <a:ea typeface="+mn-ea"/>
                <a:cs typeface="+mn-cs"/>
              </a:rPr>
              <a:t> March 2024.</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Payment details are available on the Contingent Website and correspondence that will be sent to each applicant.</a:t>
            </a:r>
          </a:p>
          <a:p>
            <a:endParaRPr lang="en-AU" dirty="0"/>
          </a:p>
        </p:txBody>
      </p:sp>
      <p:sp>
        <p:nvSpPr>
          <p:cNvPr id="4" name="Slide Number Placeholder 3"/>
          <p:cNvSpPr>
            <a:spLocks noGrp="1"/>
          </p:cNvSpPr>
          <p:nvPr>
            <p:ph type="sldNum" sz="quarter" idx="5"/>
          </p:nvPr>
        </p:nvSpPr>
        <p:spPr/>
        <p:txBody>
          <a:bodyPr/>
          <a:lstStyle/>
          <a:p>
            <a:fld id="{6019FC35-5763-4AF2-AD62-A6994A335208}" type="slidenum">
              <a:rPr lang="en-AU" smtClean="0"/>
              <a:t>10</a:t>
            </a:fld>
            <a:endParaRPr lang="en-AU"/>
          </a:p>
        </p:txBody>
      </p:sp>
    </p:spTree>
    <p:extLst>
      <p:ext uri="{BB962C8B-B14F-4D97-AF65-F5344CB8AC3E}">
        <p14:creationId xmlns:p14="http://schemas.microsoft.com/office/powerpoint/2010/main" val="2625864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319AA-D1C9-E536-8BD4-7789921EF4E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4FA4032-3870-00D9-00D1-EFF8C33F18C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E02784A-0416-595E-0B72-55B23BB08420}"/>
              </a:ext>
            </a:extLst>
          </p:cNvPr>
          <p:cNvSpPr>
            <a:spLocks noGrp="1"/>
          </p:cNvSpPr>
          <p:nvPr>
            <p:ph type="dt" sz="half" idx="10"/>
          </p:nvPr>
        </p:nvSpPr>
        <p:spPr>
          <a:xfrm>
            <a:off x="1237672" y="6356350"/>
            <a:ext cx="2343727" cy="365125"/>
          </a:xfrm>
          <a:prstGeom prst="rect">
            <a:avLst/>
          </a:prstGeom>
        </p:spPr>
        <p:txBody>
          <a:bodyPr/>
          <a:lstStyle/>
          <a:p>
            <a:fld id="{01FCF8B1-825F-4968-9C3C-44013AF7603D}" type="datetimeFigureOut">
              <a:rPr lang="en-AU" smtClean="0"/>
              <a:t>23/10/2023</a:t>
            </a:fld>
            <a:endParaRPr lang="en-AU"/>
          </a:p>
        </p:txBody>
      </p:sp>
      <p:sp>
        <p:nvSpPr>
          <p:cNvPr id="5" name="Footer Placeholder 4">
            <a:extLst>
              <a:ext uri="{FF2B5EF4-FFF2-40B4-BE49-F238E27FC236}">
                <a16:creationId xmlns:a16="http://schemas.microsoft.com/office/drawing/2014/main" id="{7BB3C763-9558-1660-64B0-2D51C7FB6EF4}"/>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DCD43D95-1D7C-C614-FC67-DC5B071A15B6}"/>
              </a:ext>
            </a:extLst>
          </p:cNvPr>
          <p:cNvSpPr>
            <a:spLocks noGrp="1"/>
          </p:cNvSpPr>
          <p:nvPr>
            <p:ph type="sldNum" sz="quarter" idx="12"/>
          </p:nvPr>
        </p:nvSpPr>
        <p:spPr>
          <a:xfrm>
            <a:off x="8610600" y="6356350"/>
            <a:ext cx="2343728" cy="365125"/>
          </a:xfrm>
          <a:prstGeom prst="rect">
            <a:avLst/>
          </a:prstGeom>
        </p:spPr>
        <p:txBody>
          <a:bodyPr/>
          <a:lstStyle/>
          <a:p>
            <a:fld id="{6798C2E6-C807-4B02-895D-F24BD912BB36}" type="slidenum">
              <a:rPr lang="en-AU" smtClean="0"/>
              <a:t>‹#›</a:t>
            </a:fld>
            <a:endParaRPr lang="en-AU"/>
          </a:p>
        </p:txBody>
      </p:sp>
      <p:pic>
        <p:nvPicPr>
          <p:cNvPr id="7" name="Picture 6">
            <a:extLst>
              <a:ext uri="{FF2B5EF4-FFF2-40B4-BE49-F238E27FC236}">
                <a16:creationId xmlns:a16="http://schemas.microsoft.com/office/drawing/2014/main" id="{E79C333E-38C2-57E6-6F92-1F90D6034C8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46591" y="280843"/>
            <a:ext cx="2098818" cy="2086212"/>
          </a:xfrm>
          <a:prstGeom prst="rect">
            <a:avLst/>
          </a:prstGeom>
          <a:noFill/>
          <a:ln>
            <a:noFill/>
          </a:ln>
        </p:spPr>
      </p:pic>
    </p:spTree>
    <p:extLst>
      <p:ext uri="{BB962C8B-B14F-4D97-AF65-F5344CB8AC3E}">
        <p14:creationId xmlns:p14="http://schemas.microsoft.com/office/powerpoint/2010/main" val="3650784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C550-3717-62F0-4B76-3AB72970EA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1A3DAA3-5747-9A5C-5449-7247F506F7E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A5EB8B7-0564-EA53-750A-558FEA6307C9}"/>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23/10/2023</a:t>
            </a:fld>
            <a:endParaRPr lang="en-AU"/>
          </a:p>
        </p:txBody>
      </p:sp>
      <p:sp>
        <p:nvSpPr>
          <p:cNvPr id="5" name="Footer Placeholder 4">
            <a:extLst>
              <a:ext uri="{FF2B5EF4-FFF2-40B4-BE49-F238E27FC236}">
                <a16:creationId xmlns:a16="http://schemas.microsoft.com/office/drawing/2014/main" id="{2D0DE486-F13A-8297-F625-29425B25E4BE}"/>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E4D7C8C0-E02F-D7DB-D98C-92F903EE6F0E}"/>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703504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BBEF9-E5C2-69A5-391E-FF59BC396B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86E29B5-2789-8EDD-2E18-B8F63183A5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2074DD-9B27-7086-8371-93A24800261E}"/>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23/10/2023</a:t>
            </a:fld>
            <a:endParaRPr lang="en-AU"/>
          </a:p>
        </p:txBody>
      </p:sp>
      <p:sp>
        <p:nvSpPr>
          <p:cNvPr id="5" name="Footer Placeholder 4">
            <a:extLst>
              <a:ext uri="{FF2B5EF4-FFF2-40B4-BE49-F238E27FC236}">
                <a16:creationId xmlns:a16="http://schemas.microsoft.com/office/drawing/2014/main" id="{D61145F5-4C9A-A923-CD64-967E739A802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616E9259-2A32-7567-DF7B-286DDCBAF4CD}"/>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310621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9C04-DC3F-887F-FB12-A225A25AEB49}"/>
              </a:ext>
            </a:extLst>
          </p:cNvPr>
          <p:cNvSpPr>
            <a:spLocks noGrp="1"/>
          </p:cNvSpPr>
          <p:nvPr>
            <p:ph type="title"/>
          </p:nvPr>
        </p:nvSpPr>
        <p:spPr>
          <a:xfrm>
            <a:off x="838200" y="365125"/>
            <a:ext cx="9857509" cy="1325563"/>
          </a:xfrm>
          <a:prstGeom prst="rect">
            <a:avLst/>
          </a:prstGeo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22E2BCF-0F47-0B8B-5E4A-3ADDE91B10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7D45203-95C0-E95A-DC50-FE84644C6CA6}"/>
              </a:ext>
            </a:extLst>
          </p:cNvPr>
          <p:cNvSpPr>
            <a:spLocks noGrp="1"/>
          </p:cNvSpPr>
          <p:nvPr>
            <p:ph type="dt" sz="half" idx="10"/>
          </p:nvPr>
        </p:nvSpPr>
        <p:spPr>
          <a:xfrm>
            <a:off x="1219200" y="6356350"/>
            <a:ext cx="2362200" cy="365125"/>
          </a:xfrm>
          <a:prstGeom prst="rect">
            <a:avLst/>
          </a:prstGeom>
        </p:spPr>
        <p:txBody>
          <a:bodyPr/>
          <a:lstStyle/>
          <a:p>
            <a:fld id="{01FCF8B1-825F-4968-9C3C-44013AF7603D}" type="datetimeFigureOut">
              <a:rPr lang="en-AU" smtClean="0"/>
              <a:t>23/10/2023</a:t>
            </a:fld>
            <a:endParaRPr lang="en-AU"/>
          </a:p>
        </p:txBody>
      </p:sp>
      <p:sp>
        <p:nvSpPr>
          <p:cNvPr id="5" name="Footer Placeholder 4">
            <a:extLst>
              <a:ext uri="{FF2B5EF4-FFF2-40B4-BE49-F238E27FC236}">
                <a16:creationId xmlns:a16="http://schemas.microsoft.com/office/drawing/2014/main" id="{0EC2A2F4-BDA8-EB7D-5412-A8F54BA1E52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D3B52AF8-0A31-21A4-7701-173047BAA09D}"/>
              </a:ext>
            </a:extLst>
          </p:cNvPr>
          <p:cNvSpPr>
            <a:spLocks noGrp="1"/>
          </p:cNvSpPr>
          <p:nvPr>
            <p:ph type="sldNum" sz="quarter" idx="12"/>
          </p:nvPr>
        </p:nvSpPr>
        <p:spPr>
          <a:xfrm>
            <a:off x="8610600" y="6356350"/>
            <a:ext cx="2362200" cy="365125"/>
          </a:xfrm>
          <a:prstGeom prst="rect">
            <a:avLst/>
          </a:prstGeom>
        </p:spPr>
        <p:txBody>
          <a:bodyPr/>
          <a:lstStyle/>
          <a:p>
            <a:fld id="{6798C2E6-C807-4B02-895D-F24BD912BB36}" type="slidenum">
              <a:rPr lang="en-AU" smtClean="0"/>
              <a:t>‹#›</a:t>
            </a:fld>
            <a:endParaRPr lang="en-AU"/>
          </a:p>
        </p:txBody>
      </p:sp>
      <p:pic>
        <p:nvPicPr>
          <p:cNvPr id="9" name="Picture 8">
            <a:extLst>
              <a:ext uri="{FF2B5EF4-FFF2-40B4-BE49-F238E27FC236}">
                <a16:creationId xmlns:a16="http://schemas.microsoft.com/office/drawing/2014/main" id="{70DA98EE-1209-686B-F509-D8D115D0906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901546" y="365125"/>
            <a:ext cx="1057275" cy="1050925"/>
          </a:xfrm>
          <a:prstGeom prst="rect">
            <a:avLst/>
          </a:prstGeom>
          <a:noFill/>
          <a:ln>
            <a:noFill/>
          </a:ln>
        </p:spPr>
      </p:pic>
    </p:spTree>
    <p:extLst>
      <p:ext uri="{BB962C8B-B14F-4D97-AF65-F5344CB8AC3E}">
        <p14:creationId xmlns:p14="http://schemas.microsoft.com/office/powerpoint/2010/main" val="2739485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0167-0671-801C-90CC-D3A12CE260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13A1BB7-9CC6-CA23-D914-8A3844CB0D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DB87F4-0273-0584-C8C8-84B8AF6F7910}"/>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23/10/2023</a:t>
            </a:fld>
            <a:endParaRPr lang="en-AU"/>
          </a:p>
        </p:txBody>
      </p:sp>
      <p:sp>
        <p:nvSpPr>
          <p:cNvPr id="5" name="Footer Placeholder 4">
            <a:extLst>
              <a:ext uri="{FF2B5EF4-FFF2-40B4-BE49-F238E27FC236}">
                <a16:creationId xmlns:a16="http://schemas.microsoft.com/office/drawing/2014/main" id="{9C2A4587-939A-8FE5-550C-A24C1A49DD09}"/>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0731F787-FB5D-3561-9248-6896CC0BCC07}"/>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127743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CDE7-ACDD-22E9-62F2-0F411F48C0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C6C8A5C-2F1B-C6B4-6B53-EE83294583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6A68C9C-5528-12E0-31E6-9E15977B73F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E88A381-50A6-BEA7-8D6F-40B789C28FAD}"/>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23/10/2023</a:t>
            </a:fld>
            <a:endParaRPr lang="en-AU"/>
          </a:p>
        </p:txBody>
      </p:sp>
      <p:sp>
        <p:nvSpPr>
          <p:cNvPr id="6" name="Footer Placeholder 5">
            <a:extLst>
              <a:ext uri="{FF2B5EF4-FFF2-40B4-BE49-F238E27FC236}">
                <a16:creationId xmlns:a16="http://schemas.microsoft.com/office/drawing/2014/main" id="{DF8C3F45-11BF-D4B5-6015-00FB3C9A57D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46C7DB7A-5A84-045B-2344-134D210E8A03}"/>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3052443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0F63-0919-B4BA-666D-6E484A83B6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D0FB705-DAF9-C76B-A694-023497DB57F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5E4187-250D-ED0C-06B9-7FF29A6508F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31A2804-8151-7D9B-2F9E-6558799F61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960925-42D5-34C4-DF56-ECD575978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47440A7-5AF6-AAAA-DE94-C96EF0D3AD4F}"/>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23/10/2023</a:t>
            </a:fld>
            <a:endParaRPr lang="en-AU"/>
          </a:p>
        </p:txBody>
      </p:sp>
      <p:sp>
        <p:nvSpPr>
          <p:cNvPr id="8" name="Footer Placeholder 7">
            <a:extLst>
              <a:ext uri="{FF2B5EF4-FFF2-40B4-BE49-F238E27FC236}">
                <a16:creationId xmlns:a16="http://schemas.microsoft.com/office/drawing/2014/main" id="{B22B3816-54E6-ED6F-4714-1F4B5DE084B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FEA0C6CC-061F-394B-8BB5-89C56021558B}"/>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388165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0255-297F-C0F4-79F3-63BB559720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492A569-0445-D705-4F24-FAB5D06D052C}"/>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23/10/2023</a:t>
            </a:fld>
            <a:endParaRPr lang="en-AU"/>
          </a:p>
        </p:txBody>
      </p:sp>
      <p:sp>
        <p:nvSpPr>
          <p:cNvPr id="4" name="Footer Placeholder 3">
            <a:extLst>
              <a:ext uri="{FF2B5EF4-FFF2-40B4-BE49-F238E27FC236}">
                <a16:creationId xmlns:a16="http://schemas.microsoft.com/office/drawing/2014/main" id="{99610963-C258-3D1E-7231-C39FD0386097}"/>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7B114AAC-64A1-8CA0-C96B-7DD136D15AD7}"/>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2937035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D63C81-78AA-BF03-F44A-B6888C105C41}"/>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23/10/2023</a:t>
            </a:fld>
            <a:endParaRPr lang="en-AU"/>
          </a:p>
        </p:txBody>
      </p:sp>
      <p:sp>
        <p:nvSpPr>
          <p:cNvPr id="3" name="Footer Placeholder 2">
            <a:extLst>
              <a:ext uri="{FF2B5EF4-FFF2-40B4-BE49-F238E27FC236}">
                <a16:creationId xmlns:a16="http://schemas.microsoft.com/office/drawing/2014/main" id="{2181B43A-4ADE-4789-9576-A8D455AFA504}"/>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735D2709-A4EA-1442-290E-79F3943EB478}"/>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3500641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73848-A415-C032-A46E-09D295C38C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03A6B96-32B9-A192-EDA8-1E5F7DF9642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1F62227-D555-493A-4690-36FD112DB5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388CF-7BEF-8D52-0A0E-7AAF7DB91463}"/>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23/10/2023</a:t>
            </a:fld>
            <a:endParaRPr lang="en-AU"/>
          </a:p>
        </p:txBody>
      </p:sp>
      <p:sp>
        <p:nvSpPr>
          <p:cNvPr id="6" name="Footer Placeholder 5">
            <a:extLst>
              <a:ext uri="{FF2B5EF4-FFF2-40B4-BE49-F238E27FC236}">
                <a16:creationId xmlns:a16="http://schemas.microsoft.com/office/drawing/2014/main" id="{F76485DC-4423-BED0-B131-AB2F2CF05032}"/>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8FD18699-975D-7103-3A98-EA3A9131E482}"/>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196426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87F3-33C4-443A-6BCD-35B8AF9A4D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DA25E48-9C9E-64E4-A759-E1DDBA9F46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378F036-17EF-1F27-F57D-BDBD41F376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3D7E33-2B91-4DE2-AB53-A124582515CC}"/>
              </a:ext>
            </a:extLst>
          </p:cNvPr>
          <p:cNvSpPr>
            <a:spLocks noGrp="1"/>
          </p:cNvSpPr>
          <p:nvPr>
            <p:ph type="dt" sz="half" idx="10"/>
          </p:nvPr>
        </p:nvSpPr>
        <p:spPr>
          <a:xfrm>
            <a:off x="838200" y="6356350"/>
            <a:ext cx="2743200" cy="365125"/>
          </a:xfrm>
          <a:prstGeom prst="rect">
            <a:avLst/>
          </a:prstGeom>
        </p:spPr>
        <p:txBody>
          <a:bodyPr/>
          <a:lstStyle/>
          <a:p>
            <a:fld id="{01FCF8B1-825F-4968-9C3C-44013AF7603D}" type="datetimeFigureOut">
              <a:rPr lang="en-AU" smtClean="0"/>
              <a:t>23/10/2023</a:t>
            </a:fld>
            <a:endParaRPr lang="en-AU"/>
          </a:p>
        </p:txBody>
      </p:sp>
      <p:sp>
        <p:nvSpPr>
          <p:cNvPr id="6" name="Footer Placeholder 5">
            <a:extLst>
              <a:ext uri="{FF2B5EF4-FFF2-40B4-BE49-F238E27FC236}">
                <a16:creationId xmlns:a16="http://schemas.microsoft.com/office/drawing/2014/main" id="{29656EA9-6405-84B1-2DED-78A5168526EF}"/>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5B350AAB-8868-2EB5-5CF1-98E9205CA960}"/>
              </a:ext>
            </a:extLst>
          </p:cNvPr>
          <p:cNvSpPr>
            <a:spLocks noGrp="1"/>
          </p:cNvSpPr>
          <p:nvPr>
            <p:ph type="sldNum" sz="quarter" idx="12"/>
          </p:nvPr>
        </p:nvSpPr>
        <p:spPr>
          <a:xfrm>
            <a:off x="8610600" y="6356350"/>
            <a:ext cx="2743200" cy="365125"/>
          </a:xfrm>
          <a:prstGeom prst="rect">
            <a:avLst/>
          </a:prstGeom>
        </p:spPr>
        <p:txBody>
          <a:bodyPr/>
          <a:lstStyle/>
          <a:p>
            <a:fld id="{6798C2E6-C807-4B02-895D-F24BD912BB36}" type="slidenum">
              <a:rPr lang="en-AU" smtClean="0"/>
              <a:t>‹#›</a:t>
            </a:fld>
            <a:endParaRPr lang="en-AU"/>
          </a:p>
        </p:txBody>
      </p:sp>
    </p:spTree>
    <p:extLst>
      <p:ext uri="{BB962C8B-B14F-4D97-AF65-F5344CB8AC3E}">
        <p14:creationId xmlns:p14="http://schemas.microsoft.com/office/powerpoint/2010/main" val="2173342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659BDC-FDAD-53C2-A9EA-8F70795C29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56907A5-F50C-0AF2-9E59-4C48228098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771C10EA-7925-C72E-58E5-54495F4E7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8C2E6-C807-4B02-895D-F24BD912BB36}" type="slidenum">
              <a:rPr lang="en-AU" smtClean="0"/>
              <a:t>‹#›</a:t>
            </a:fld>
            <a:endParaRPr lang="en-AU"/>
          </a:p>
        </p:txBody>
      </p:sp>
      <p:pic>
        <p:nvPicPr>
          <p:cNvPr id="9" name="Picture 8">
            <a:extLst>
              <a:ext uri="{FF2B5EF4-FFF2-40B4-BE49-F238E27FC236}">
                <a16:creationId xmlns:a16="http://schemas.microsoft.com/office/drawing/2014/main" id="{00CC41C8-A4B3-7681-54B6-DB341BCB87CF}"/>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5481277"/>
            <a:ext cx="12192000" cy="1376723"/>
          </a:xfrm>
          <a:prstGeom prst="rect">
            <a:avLst/>
          </a:prstGeom>
        </p:spPr>
      </p:pic>
    </p:spTree>
    <p:extLst>
      <p:ext uri="{BB962C8B-B14F-4D97-AF65-F5344CB8AC3E}">
        <p14:creationId xmlns:p14="http://schemas.microsoft.com/office/powerpoint/2010/main" val="2361953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C41DF85-CD10-D7F5-AE4F-2995EFB3DDCE}"/>
              </a:ext>
            </a:extLst>
          </p:cNvPr>
          <p:cNvSpPr>
            <a:spLocks noGrp="1"/>
          </p:cNvSpPr>
          <p:nvPr>
            <p:ph type="subTitle" idx="1"/>
          </p:nvPr>
        </p:nvSpPr>
        <p:spPr/>
        <p:txBody>
          <a:bodyPr vert="horz" lIns="91440" tIns="45720" rIns="91440" bIns="45720" rtlCol="0" anchor="t">
            <a:normAutofit/>
          </a:bodyPr>
          <a:lstStyle/>
          <a:p>
            <a:r>
              <a:rPr lang="en-AU" sz="6000" b="1" i="1" dirty="0">
                <a:solidFill>
                  <a:srgbClr val="81B249"/>
                </a:solidFill>
                <a:cs typeface="Calibri"/>
              </a:rPr>
              <a:t>Queensland Contingent </a:t>
            </a:r>
            <a:endParaRPr lang="en-AU" sz="6000" b="1" i="1" dirty="0">
              <a:solidFill>
                <a:srgbClr val="81B249"/>
              </a:solidFill>
            </a:endParaRPr>
          </a:p>
        </p:txBody>
      </p:sp>
    </p:spTree>
    <p:extLst>
      <p:ext uri="{BB962C8B-B14F-4D97-AF65-F5344CB8AC3E}">
        <p14:creationId xmlns:p14="http://schemas.microsoft.com/office/powerpoint/2010/main" val="1180088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riding a motorcycle down a dirt road&#10;&#10;Description automatically generated">
            <a:extLst>
              <a:ext uri="{FF2B5EF4-FFF2-40B4-BE49-F238E27FC236}">
                <a16:creationId xmlns:a16="http://schemas.microsoft.com/office/drawing/2014/main" id="{66DAE6F0-FB83-67CE-644E-70172011FB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8385773" cy="6858000"/>
          </a:xfrm>
          <a:prstGeom prst="rect">
            <a:avLst/>
          </a:prstGeom>
        </p:spPr>
      </p:pic>
      <p:sp>
        <p:nvSpPr>
          <p:cNvPr id="5" name="TextBox 4">
            <a:extLst>
              <a:ext uri="{FF2B5EF4-FFF2-40B4-BE49-F238E27FC236}">
                <a16:creationId xmlns:a16="http://schemas.microsoft.com/office/drawing/2014/main" id="{5D17EDED-7E48-B27B-4781-678440CC6811}"/>
              </a:ext>
            </a:extLst>
          </p:cNvPr>
          <p:cNvSpPr txBox="1"/>
          <p:nvPr/>
        </p:nvSpPr>
        <p:spPr>
          <a:xfrm>
            <a:off x="6097572" y="2782669"/>
            <a:ext cx="6094428" cy="646331"/>
          </a:xfrm>
          <a:prstGeom prst="rect">
            <a:avLst/>
          </a:prstGeom>
          <a:noFill/>
        </p:spPr>
        <p:txBody>
          <a:bodyPr wrap="square">
            <a:spAutoFit/>
          </a:bodyPr>
          <a:lstStyle/>
          <a:p>
            <a:pPr algn="r">
              <a:spcAft>
                <a:spcPts val="600"/>
              </a:spcAft>
            </a:pPr>
            <a:r>
              <a:rPr lang="en-AU" sz="3600" b="1" dirty="0">
                <a:solidFill>
                  <a:srgbClr val="002060"/>
                </a:solidFill>
                <a:effectLst>
                  <a:outerShdw blurRad="50800" dist="50800" dir="2700000" algn="tl" rotWithShape="0">
                    <a:schemeClr val="bg1">
                      <a:alpha val="60000"/>
                    </a:schemeClr>
                  </a:outerShdw>
                </a:effectLst>
                <a:latin typeface="Nexa Black" panose="02000000000000000000" pitchFamily="2" charset="77"/>
              </a:rPr>
              <a:t>How much?</a:t>
            </a:r>
          </a:p>
        </p:txBody>
      </p:sp>
    </p:spTree>
    <p:extLst>
      <p:ext uri="{BB962C8B-B14F-4D97-AF65-F5344CB8AC3E}">
        <p14:creationId xmlns:p14="http://schemas.microsoft.com/office/powerpoint/2010/main" val="2829342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a forest&#10;&#10;Description automatically generated">
            <a:extLst>
              <a:ext uri="{FF2B5EF4-FFF2-40B4-BE49-F238E27FC236}">
                <a16:creationId xmlns:a16="http://schemas.microsoft.com/office/drawing/2014/main" id="{5D0B517C-6709-61C9-1D87-25964D9943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10287001" cy="6858000"/>
          </a:xfrm>
          <a:prstGeom prst="rect">
            <a:avLst/>
          </a:prstGeom>
        </p:spPr>
      </p:pic>
      <p:sp>
        <p:nvSpPr>
          <p:cNvPr id="3" name="TextBox 2">
            <a:extLst>
              <a:ext uri="{FF2B5EF4-FFF2-40B4-BE49-F238E27FC236}">
                <a16:creationId xmlns:a16="http://schemas.microsoft.com/office/drawing/2014/main" id="{CBC72386-0D67-693F-AC29-02CC3F8AFE93}"/>
              </a:ext>
            </a:extLst>
          </p:cNvPr>
          <p:cNvSpPr txBox="1"/>
          <p:nvPr/>
        </p:nvSpPr>
        <p:spPr>
          <a:xfrm>
            <a:off x="5789773" y="3105243"/>
            <a:ext cx="6094428" cy="646331"/>
          </a:xfrm>
          <a:prstGeom prst="rect">
            <a:avLst/>
          </a:prstGeom>
          <a:noFill/>
        </p:spPr>
        <p:txBody>
          <a:bodyPr wrap="square">
            <a:spAutoFit/>
          </a:bodyPr>
          <a:lstStyle/>
          <a:p>
            <a:pPr algn="r">
              <a:spcAft>
                <a:spcPts val="600"/>
              </a:spcAft>
            </a:pPr>
            <a:r>
              <a:rPr lang="en-AU" sz="3600" b="1" dirty="0">
                <a:solidFill>
                  <a:srgbClr val="FFFF00"/>
                </a:solidFill>
                <a:effectLst>
                  <a:outerShdw blurRad="50800" dist="50800" dir="2700000" algn="tl" rotWithShape="0">
                    <a:schemeClr val="bg1">
                      <a:alpha val="60000"/>
                    </a:schemeClr>
                  </a:outerShdw>
                </a:effectLst>
                <a:latin typeface="Nexa Black" panose="02000000000000000000" pitchFamily="2" charset="77"/>
              </a:rPr>
              <a:t>Fun</a:t>
            </a:r>
            <a:r>
              <a:rPr lang="en-AU" sz="3600" b="1" dirty="0">
                <a:solidFill>
                  <a:srgbClr val="002060"/>
                </a:solidFill>
                <a:effectLst>
                  <a:outerShdw blurRad="50800" dist="50800" dir="2700000" algn="tl" rotWithShape="0">
                    <a:schemeClr val="bg1">
                      <a:alpha val="60000"/>
                    </a:schemeClr>
                  </a:outerShdw>
                </a:effectLst>
                <a:latin typeface="Nexa Black" panose="02000000000000000000" pitchFamily="2" charset="77"/>
              </a:rPr>
              <a:t>draising</a:t>
            </a:r>
          </a:p>
        </p:txBody>
      </p:sp>
    </p:spTree>
    <p:extLst>
      <p:ext uri="{BB962C8B-B14F-4D97-AF65-F5344CB8AC3E}">
        <p14:creationId xmlns:p14="http://schemas.microsoft.com/office/powerpoint/2010/main" val="3715546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17EDED-7E48-B27B-4781-678440CC6811}"/>
              </a:ext>
            </a:extLst>
          </p:cNvPr>
          <p:cNvSpPr txBox="1"/>
          <p:nvPr/>
        </p:nvSpPr>
        <p:spPr>
          <a:xfrm rot="5400000">
            <a:off x="10909864" y="2777758"/>
            <a:ext cx="615553" cy="1302483"/>
          </a:xfrm>
          <a:prstGeom prst="rect">
            <a:avLst/>
          </a:prstGeom>
          <a:noFill/>
        </p:spPr>
        <p:txBody>
          <a:bodyPr vert="vert270" wrap="square">
            <a:spAutoFit/>
          </a:bodyPr>
          <a:lstStyle/>
          <a:p>
            <a:pPr algn="ctr">
              <a:spcAft>
                <a:spcPts val="600"/>
              </a:spcAft>
            </a:pPr>
            <a:r>
              <a:rPr lang="en-AU" sz="2800" b="1" dirty="0">
                <a:solidFill>
                  <a:srgbClr val="002060"/>
                </a:solidFill>
                <a:effectLst>
                  <a:outerShdw blurRad="50800" dist="50800" dir="2700000" algn="tl" rotWithShape="0">
                    <a:schemeClr val="bg1">
                      <a:alpha val="60000"/>
                    </a:schemeClr>
                  </a:outerShdw>
                </a:effectLst>
                <a:latin typeface="Nexa Black" panose="02000000000000000000" pitchFamily="2" charset="77"/>
              </a:rPr>
              <a:t>Q&amp;A</a:t>
            </a:r>
            <a:endParaRPr lang="en-AU" sz="2800" b="1" dirty="0">
              <a:solidFill>
                <a:srgbClr val="81B249"/>
              </a:solidFill>
              <a:effectLst>
                <a:outerShdw blurRad="50800" dist="50800" dir="2700000" algn="tl" rotWithShape="0">
                  <a:schemeClr val="bg1">
                    <a:alpha val="60000"/>
                  </a:schemeClr>
                </a:outerShdw>
              </a:effectLst>
              <a:latin typeface="Nexa Black" panose="02000000000000000000" pitchFamily="2" charset="77"/>
            </a:endParaRPr>
          </a:p>
        </p:txBody>
      </p:sp>
      <p:pic>
        <p:nvPicPr>
          <p:cNvPr id="3" name="Picture 2" descr="A group of people posing for the camera&#10;&#10;Description automatically generated">
            <a:extLst>
              <a:ext uri="{FF2B5EF4-FFF2-40B4-BE49-F238E27FC236}">
                <a16:creationId xmlns:a16="http://schemas.microsoft.com/office/drawing/2014/main" id="{1B1F6484-437F-375C-4F30-DE27F785C0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394218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4E7E52-A726-F9B2-A064-D00ADBEA3EFF}"/>
              </a:ext>
            </a:extLst>
          </p:cNvPr>
          <p:cNvSpPr txBox="1"/>
          <p:nvPr/>
        </p:nvSpPr>
        <p:spPr>
          <a:xfrm>
            <a:off x="6097572" y="2782669"/>
            <a:ext cx="6094428" cy="646331"/>
          </a:xfrm>
          <a:prstGeom prst="rect">
            <a:avLst/>
          </a:prstGeom>
          <a:noFill/>
        </p:spPr>
        <p:txBody>
          <a:bodyPr wrap="square">
            <a:spAutoFit/>
          </a:bodyPr>
          <a:lstStyle/>
          <a:p>
            <a:pPr algn="r">
              <a:spcAft>
                <a:spcPts val="600"/>
              </a:spcAft>
            </a:pPr>
            <a:r>
              <a:rPr lang="en-AU" sz="3600" b="1" dirty="0">
                <a:solidFill>
                  <a:srgbClr val="002060"/>
                </a:solidFill>
                <a:effectLst>
                  <a:outerShdw blurRad="50800" dist="50800" dir="2700000" algn="tl" rotWithShape="0">
                    <a:schemeClr val="bg1">
                      <a:alpha val="60000"/>
                    </a:schemeClr>
                  </a:outerShdw>
                </a:effectLst>
                <a:latin typeface="Nexa Black" panose="02000000000000000000" pitchFamily="2" charset="77"/>
              </a:rPr>
              <a:t>Action!</a:t>
            </a:r>
          </a:p>
        </p:txBody>
      </p:sp>
      <p:pic>
        <p:nvPicPr>
          <p:cNvPr id="3" name="Picture 2" descr="A group of people sitting at a beach&#10;&#10;Description automatically generated">
            <a:extLst>
              <a:ext uri="{FF2B5EF4-FFF2-40B4-BE49-F238E27FC236}">
                <a16:creationId xmlns:a16="http://schemas.microsoft.com/office/drawing/2014/main" id="{F7186C4B-F03B-FECA-78E0-9C77230461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00" y="1"/>
            <a:ext cx="10287000" cy="6858000"/>
          </a:xfrm>
          <a:prstGeom prst="rect">
            <a:avLst/>
          </a:prstGeom>
        </p:spPr>
      </p:pic>
    </p:spTree>
    <p:extLst>
      <p:ext uri="{BB962C8B-B14F-4D97-AF65-F5344CB8AC3E}">
        <p14:creationId xmlns:p14="http://schemas.microsoft.com/office/powerpoint/2010/main" val="1796230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5CFF65-82C4-A85F-D039-A0295B52B9FD}"/>
              </a:ext>
            </a:extLst>
          </p:cNvPr>
          <p:cNvSpPr>
            <a:spLocks noGrp="1"/>
          </p:cNvSpPr>
          <p:nvPr>
            <p:ph type="title"/>
          </p:nvPr>
        </p:nvSpPr>
        <p:spPr>
          <a:xfrm>
            <a:off x="8210746" y="365125"/>
            <a:ext cx="2815842" cy="4763056"/>
          </a:xfrm>
        </p:spPr>
        <p:txBody>
          <a:bodyPr>
            <a:normAutofit fontScale="90000"/>
          </a:bodyPr>
          <a:lstStyle/>
          <a:p>
            <a:r>
              <a:rPr lang="en-AU" sz="4000" b="1" dirty="0">
                <a:solidFill>
                  <a:srgbClr val="002060"/>
                </a:solidFill>
              </a:rPr>
              <a:t>Be Prepared </a:t>
            </a:r>
            <a:r>
              <a:rPr lang="en-US" sz="4000" b="1" dirty="0">
                <a:solidFill>
                  <a:srgbClr val="002060"/>
                </a:solidFill>
              </a:rPr>
              <a:t>for fun,  adventure, achievement, and outdoor action that awaits you at Maryborough in January 2025</a:t>
            </a:r>
            <a:endParaRPr lang="en-AU" sz="3100" b="1" dirty="0">
              <a:solidFill>
                <a:srgbClr val="002060"/>
              </a:solidFill>
            </a:endParaRPr>
          </a:p>
        </p:txBody>
      </p:sp>
      <p:pic>
        <p:nvPicPr>
          <p:cNvPr id="2" name="Picture 1">
            <a:extLst>
              <a:ext uri="{FF2B5EF4-FFF2-40B4-BE49-F238E27FC236}">
                <a16:creationId xmlns:a16="http://schemas.microsoft.com/office/drawing/2014/main" id="{3DC9F383-39C1-3816-A6D7-E3C1EA1962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7857067" cy="5237602"/>
          </a:xfrm>
          <a:prstGeom prst="rect">
            <a:avLst/>
          </a:prstGeom>
        </p:spPr>
      </p:pic>
    </p:spTree>
    <p:extLst>
      <p:ext uri="{BB962C8B-B14F-4D97-AF65-F5344CB8AC3E}">
        <p14:creationId xmlns:p14="http://schemas.microsoft.com/office/powerpoint/2010/main" val="1011644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AE4B51-FE64-F781-22EC-9A506335DCB0}"/>
              </a:ext>
            </a:extLst>
          </p:cNvPr>
          <p:cNvPicPr>
            <a:picLocks noChangeAspect="1"/>
          </p:cNvPicPr>
          <p:nvPr/>
        </p:nvPicPr>
        <p:blipFill>
          <a:blip r:embed="rId3"/>
          <a:stretch>
            <a:fillRect/>
          </a:stretch>
        </p:blipFill>
        <p:spPr>
          <a:xfrm>
            <a:off x="0" y="0"/>
            <a:ext cx="10313818" cy="6858000"/>
          </a:xfrm>
          <a:prstGeom prst="rect">
            <a:avLst/>
          </a:prstGeom>
        </p:spPr>
      </p:pic>
      <p:sp>
        <p:nvSpPr>
          <p:cNvPr id="6" name="TextBox 5">
            <a:extLst>
              <a:ext uri="{FF2B5EF4-FFF2-40B4-BE49-F238E27FC236}">
                <a16:creationId xmlns:a16="http://schemas.microsoft.com/office/drawing/2014/main" id="{81A3581A-050A-4BA8-A021-A0D5E50F6EDB}"/>
              </a:ext>
            </a:extLst>
          </p:cNvPr>
          <p:cNvSpPr txBox="1"/>
          <p:nvPr/>
        </p:nvSpPr>
        <p:spPr>
          <a:xfrm rot="16200000">
            <a:off x="9556262" y="793262"/>
            <a:ext cx="738664" cy="4532811"/>
          </a:xfrm>
          <a:prstGeom prst="rect">
            <a:avLst/>
          </a:prstGeom>
          <a:noFill/>
        </p:spPr>
        <p:txBody>
          <a:bodyPr vert="vert" wrap="square" rtlCol="0">
            <a:spAutoFit/>
          </a:bodyPr>
          <a:lstStyle/>
          <a:p>
            <a:pPr algn="r">
              <a:spcAft>
                <a:spcPts val="600"/>
              </a:spcAft>
            </a:pPr>
            <a:r>
              <a:rPr lang="en-AU" sz="3200" b="1" dirty="0">
                <a:solidFill>
                  <a:srgbClr val="782B90"/>
                </a:solidFill>
                <a:effectLst>
                  <a:outerShdw blurRad="50800" dist="50800" dir="2700000" algn="tl" rotWithShape="0">
                    <a:prstClr val="black">
                      <a:alpha val="55000"/>
                    </a:prstClr>
                  </a:outerShdw>
                </a:effectLst>
                <a:latin typeface="Nexa Black" panose="02000000000000000000" pitchFamily="2" charset="77"/>
              </a:rPr>
              <a:t> </a:t>
            </a:r>
            <a:r>
              <a:rPr lang="en-AU" sz="3200" b="1" dirty="0">
                <a:solidFill>
                  <a:srgbClr val="FFFF00"/>
                </a:solidFill>
                <a:effectLst>
                  <a:outerShdw blurRad="50800" dist="50800" dir="2700000" algn="tl" rotWithShape="0">
                    <a:prstClr val="black">
                      <a:alpha val="55000"/>
                    </a:prstClr>
                  </a:outerShdw>
                </a:effectLst>
                <a:latin typeface="Nexa Black" panose="02000000000000000000" pitchFamily="2" charset="77"/>
              </a:rPr>
              <a:t> </a:t>
            </a:r>
            <a:r>
              <a:rPr lang="en-AU" sz="3600" b="1" dirty="0">
                <a:solidFill>
                  <a:srgbClr val="FFFF00"/>
                </a:solidFill>
                <a:effectLst>
                  <a:outerShdw blurRad="50800" dist="50800" dir="2700000" algn="tl" rotWithShape="0">
                    <a:schemeClr val="bg1">
                      <a:alpha val="60000"/>
                    </a:schemeClr>
                  </a:outerShdw>
                </a:effectLst>
                <a:latin typeface="Nexa Black" panose="02000000000000000000" pitchFamily="2" charset="77"/>
              </a:rPr>
              <a:t>What is a J</a:t>
            </a:r>
            <a:r>
              <a:rPr lang="en-AU" sz="3600" b="1" dirty="0">
                <a:solidFill>
                  <a:srgbClr val="002060"/>
                </a:solidFill>
                <a:effectLst>
                  <a:outerShdw blurRad="50800" dist="50800" dir="2700000" algn="tl" rotWithShape="0">
                    <a:schemeClr val="bg1">
                      <a:alpha val="60000"/>
                    </a:schemeClr>
                  </a:outerShdw>
                </a:effectLst>
                <a:latin typeface="Nexa Black" panose="02000000000000000000" pitchFamily="2" charset="77"/>
              </a:rPr>
              <a:t>amboree?</a:t>
            </a:r>
          </a:p>
        </p:txBody>
      </p:sp>
    </p:spTree>
    <p:extLst>
      <p:ext uri="{BB962C8B-B14F-4D97-AF65-F5344CB8AC3E}">
        <p14:creationId xmlns:p14="http://schemas.microsoft.com/office/powerpoint/2010/main" val="3908165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4ABE322-2231-4187-6790-6317D8C99F2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4" descr="http://www.yican.com.au/1935/images/bphorse.jpg">
            <a:extLst>
              <a:ext uri="{FF2B5EF4-FFF2-40B4-BE49-F238E27FC236}">
                <a16:creationId xmlns:a16="http://schemas.microsoft.com/office/drawing/2014/main" id="{AFA3EFB2-5D9B-4CC2-1929-8E399225874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1"/>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3447ED7-A796-67AA-7BE7-E45AE58AF346}"/>
              </a:ext>
            </a:extLst>
          </p:cNvPr>
          <p:cNvSpPr txBox="1">
            <a:spLocks/>
          </p:cNvSpPr>
          <p:nvPr/>
        </p:nvSpPr>
        <p:spPr>
          <a:xfrm>
            <a:off x="435699" y="240090"/>
            <a:ext cx="4832802" cy="124358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mj-lt"/>
                <a:ea typeface="+mj-ea"/>
                <a:cs typeface="+mj-cs"/>
              </a:defRPr>
            </a:lvl1pPr>
          </a:lstStyle>
          <a:p>
            <a:pPr defTabSz="914400">
              <a:lnSpc>
                <a:spcPct val="90000"/>
              </a:lnSpc>
              <a:spcAft>
                <a:spcPts val="600"/>
              </a:spcAft>
            </a:pPr>
            <a:r>
              <a:rPr lang="en-US" sz="4400" b="1" kern="1200" dirty="0">
                <a:solidFill>
                  <a:srgbClr val="002060"/>
                </a:solidFill>
                <a:latin typeface="+mj-lt"/>
                <a:ea typeface="+mj-ea"/>
                <a:cs typeface="+mj-cs"/>
              </a:rPr>
              <a:t>Jamboree Basics</a:t>
            </a:r>
          </a:p>
        </p:txBody>
      </p:sp>
      <p:sp>
        <p:nvSpPr>
          <p:cNvPr id="7" name="Rectangle 6">
            <a:extLst>
              <a:ext uri="{FF2B5EF4-FFF2-40B4-BE49-F238E27FC236}">
                <a16:creationId xmlns:a16="http://schemas.microsoft.com/office/drawing/2014/main" id="{9D46F6C0-1CF9-C3A2-B4D0-9D86F85D9732}"/>
              </a:ext>
            </a:extLst>
          </p:cNvPr>
          <p:cNvSpPr/>
          <p:nvPr/>
        </p:nvSpPr>
        <p:spPr>
          <a:xfrm>
            <a:off x="136720" y="1483674"/>
            <a:ext cx="4832803" cy="4585432"/>
          </a:xfrm>
          <a:prstGeom prst="rect">
            <a:avLst/>
          </a:prstGeom>
        </p:spPr>
        <p:txBody>
          <a:bodyPr vert="horz" lIns="91440" tIns="45720" rIns="91440" bIns="45720" rtlCol="0">
            <a:normAutofit/>
          </a:bodyPr>
          <a:lstStyle/>
          <a:p>
            <a:pPr marL="571486" indent="-228600" defTabSz="914400">
              <a:lnSpc>
                <a:spcPct val="90000"/>
              </a:lnSpc>
              <a:spcAft>
                <a:spcPts val="1200"/>
              </a:spcAft>
              <a:buFont typeface="Arial" panose="020B0604020202020204" pitchFamily="34" charset="0"/>
              <a:buChar char="•"/>
            </a:pPr>
            <a:r>
              <a:rPr lang="en-US" dirty="0"/>
              <a:t>Australian Jamborees are held every three years</a:t>
            </a:r>
            <a:br>
              <a:rPr lang="en-US" dirty="0"/>
            </a:br>
            <a:r>
              <a:rPr lang="en-US" dirty="0"/>
              <a:t>(since 1934/5 in Frankston, Victoria).</a:t>
            </a:r>
          </a:p>
          <a:p>
            <a:pPr marL="571486" indent="-228600" defTabSz="914400">
              <a:lnSpc>
                <a:spcPct val="90000"/>
              </a:lnSpc>
              <a:spcAft>
                <a:spcPts val="1200"/>
              </a:spcAft>
              <a:buFont typeface="Arial" panose="020B0604020202020204" pitchFamily="34" charset="0"/>
              <a:buChar char="•"/>
            </a:pPr>
            <a:r>
              <a:rPr lang="en-US" dirty="0"/>
              <a:t>The AJ sites move around the country, this time we (Scouts Queensland) are hosting the Jamboree.</a:t>
            </a:r>
          </a:p>
          <a:p>
            <a:pPr marL="571486" indent="-228600" defTabSz="914400">
              <a:lnSpc>
                <a:spcPct val="90000"/>
              </a:lnSpc>
              <a:spcAft>
                <a:spcPts val="1200"/>
              </a:spcAft>
              <a:buFont typeface="Arial" panose="020B0604020202020204" pitchFamily="34" charset="0"/>
              <a:buChar char="•"/>
            </a:pPr>
            <a:r>
              <a:rPr lang="en-US" dirty="0"/>
              <a:t>The last time an Australian Jamboree was held was in SA in 2019.</a:t>
            </a:r>
          </a:p>
          <a:p>
            <a:pPr marL="571486" indent="-228600" defTabSz="914400">
              <a:lnSpc>
                <a:spcPct val="90000"/>
              </a:lnSpc>
              <a:spcAft>
                <a:spcPts val="1200"/>
              </a:spcAft>
              <a:buFont typeface="Arial" panose="020B0604020202020204" pitchFamily="34" charset="0"/>
              <a:buChar char="•"/>
            </a:pPr>
            <a:r>
              <a:rPr lang="en-US" dirty="0"/>
              <a:t>AJ2022 was cancelled due to uncertainty of COVID</a:t>
            </a:r>
          </a:p>
          <a:p>
            <a:pPr marL="571486" indent="-228600" defTabSz="914400">
              <a:lnSpc>
                <a:spcPct val="90000"/>
              </a:lnSpc>
              <a:spcAft>
                <a:spcPts val="1200"/>
              </a:spcAft>
              <a:buFont typeface="Arial" panose="020B0604020202020204" pitchFamily="34" charset="0"/>
              <a:buChar char="•"/>
            </a:pPr>
            <a:r>
              <a:rPr lang="en-US" dirty="0"/>
              <a:t>After AJ2025 the Jamboree cycle will be every four years, so the next Jamboree won’t be until 2029.</a:t>
            </a:r>
          </a:p>
        </p:txBody>
      </p:sp>
    </p:spTree>
    <p:extLst>
      <p:ext uri="{BB962C8B-B14F-4D97-AF65-F5344CB8AC3E}">
        <p14:creationId xmlns:p14="http://schemas.microsoft.com/office/powerpoint/2010/main" val="69613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26AB4F-3488-FF6B-1C81-1F4BF314F9FF}"/>
              </a:ext>
            </a:extLst>
          </p:cNvPr>
          <p:cNvSpPr>
            <a:spLocks noGrp="1"/>
          </p:cNvSpPr>
          <p:nvPr>
            <p:ph type="title"/>
          </p:nvPr>
        </p:nvSpPr>
        <p:spPr>
          <a:xfrm>
            <a:off x="838200" y="123825"/>
            <a:ext cx="10049759" cy="1325563"/>
          </a:xfrm>
        </p:spPr>
        <p:txBody>
          <a:bodyPr/>
          <a:lstStyle/>
          <a:p>
            <a:r>
              <a:rPr lang="en-AU" b="1" dirty="0">
                <a:solidFill>
                  <a:srgbClr val="002060"/>
                </a:solidFill>
              </a:rPr>
              <a:t>This is the best of Scouting, all in one place!</a:t>
            </a:r>
          </a:p>
        </p:txBody>
      </p:sp>
      <p:pic>
        <p:nvPicPr>
          <p:cNvPr id="5" name="Picture 4">
            <a:extLst>
              <a:ext uri="{FF2B5EF4-FFF2-40B4-BE49-F238E27FC236}">
                <a16:creationId xmlns:a16="http://schemas.microsoft.com/office/drawing/2014/main" id="{66780998-6004-F9A5-3B32-18F52224DDB7}"/>
              </a:ext>
            </a:extLst>
          </p:cNvPr>
          <p:cNvPicPr>
            <a:picLocks noChangeAspect="1"/>
          </p:cNvPicPr>
          <p:nvPr/>
        </p:nvPicPr>
        <p:blipFill>
          <a:blip r:embed="rId3"/>
          <a:stretch>
            <a:fillRect/>
          </a:stretch>
        </p:blipFill>
        <p:spPr>
          <a:xfrm>
            <a:off x="1504979" y="1233663"/>
            <a:ext cx="9182042" cy="5649737"/>
          </a:xfrm>
          <a:prstGeom prst="rect">
            <a:avLst/>
          </a:prstGeom>
        </p:spPr>
      </p:pic>
    </p:spTree>
    <p:extLst>
      <p:ext uri="{BB962C8B-B14F-4D97-AF65-F5344CB8AC3E}">
        <p14:creationId xmlns:p14="http://schemas.microsoft.com/office/powerpoint/2010/main" val="3568599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23rd Australian Scout Jamboree 2013 | The Border Mail | Wodonga, VIC">
            <a:extLst>
              <a:ext uri="{FF2B5EF4-FFF2-40B4-BE49-F238E27FC236}">
                <a16:creationId xmlns:a16="http://schemas.microsoft.com/office/drawing/2014/main" id="{B0726748-7973-F5DD-F281-14A6143532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5026" y="0"/>
            <a:ext cx="9776824" cy="54994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17EDED-7E48-B27B-4781-678440CC6811}"/>
              </a:ext>
            </a:extLst>
          </p:cNvPr>
          <p:cNvSpPr txBox="1"/>
          <p:nvPr/>
        </p:nvSpPr>
        <p:spPr>
          <a:xfrm rot="16200000">
            <a:off x="9820834" y="1543091"/>
            <a:ext cx="1292662" cy="4258491"/>
          </a:xfrm>
          <a:prstGeom prst="rect">
            <a:avLst/>
          </a:prstGeom>
          <a:noFill/>
        </p:spPr>
        <p:txBody>
          <a:bodyPr vert="vert" wrap="square" anchor="ctr" anchorCtr="1">
            <a:spAutoFit/>
          </a:bodyPr>
          <a:lstStyle/>
          <a:p>
            <a:pPr algn="ctr">
              <a:spcAft>
                <a:spcPts val="600"/>
              </a:spcAft>
            </a:pPr>
            <a:r>
              <a:rPr lang="en-AU" sz="3600" b="1" dirty="0">
                <a:solidFill>
                  <a:srgbClr val="FFFF00"/>
                </a:solidFill>
                <a:effectLst>
                  <a:outerShdw blurRad="50800" dist="50800" dir="2700000" algn="tl" rotWithShape="0">
                    <a:schemeClr val="bg1">
                      <a:alpha val="60000"/>
                    </a:schemeClr>
                  </a:outerShdw>
                </a:effectLst>
                <a:latin typeface="Nexa Black" panose="02000000000000000000" pitchFamily="2" charset="77"/>
              </a:rPr>
              <a:t>Why do w</a:t>
            </a:r>
            <a:r>
              <a:rPr lang="en-AU" sz="3600" b="1" dirty="0">
                <a:solidFill>
                  <a:srgbClr val="002060"/>
                </a:solidFill>
                <a:effectLst>
                  <a:outerShdw blurRad="50800" dist="50800" dir="2700000" algn="tl" rotWithShape="0">
                    <a:schemeClr val="bg1">
                      <a:alpha val="60000"/>
                    </a:schemeClr>
                  </a:outerShdw>
                </a:effectLst>
                <a:latin typeface="Nexa Black" panose="02000000000000000000" pitchFamily="2" charset="77"/>
              </a:rPr>
              <a:t>e have </a:t>
            </a:r>
            <a:r>
              <a:rPr lang="en-AU" sz="3600" b="1" dirty="0">
                <a:solidFill>
                  <a:srgbClr val="FFFF00"/>
                </a:solidFill>
                <a:effectLst>
                  <a:outerShdw blurRad="50800" dist="50800" dir="2700000" algn="tl" rotWithShape="0">
                    <a:schemeClr val="bg1">
                      <a:alpha val="60000"/>
                    </a:schemeClr>
                  </a:outerShdw>
                </a:effectLst>
                <a:latin typeface="Nexa Black" panose="02000000000000000000" pitchFamily="2" charset="77"/>
              </a:rPr>
              <a:t>Jambor</a:t>
            </a:r>
            <a:r>
              <a:rPr lang="en-AU" sz="3600" b="1" dirty="0">
                <a:solidFill>
                  <a:srgbClr val="002060"/>
                </a:solidFill>
                <a:effectLst>
                  <a:outerShdw blurRad="50800" dist="50800" dir="2700000" algn="tl" rotWithShape="0">
                    <a:schemeClr val="bg1">
                      <a:alpha val="60000"/>
                    </a:schemeClr>
                  </a:outerShdw>
                </a:effectLst>
                <a:latin typeface="Nexa Black" panose="02000000000000000000" pitchFamily="2" charset="77"/>
              </a:rPr>
              <a:t>ees?</a:t>
            </a:r>
          </a:p>
        </p:txBody>
      </p:sp>
    </p:spTree>
    <p:extLst>
      <p:ext uri="{BB962C8B-B14F-4D97-AF65-F5344CB8AC3E}">
        <p14:creationId xmlns:p14="http://schemas.microsoft.com/office/powerpoint/2010/main" val="3504325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et Ready for AJ2022 | Scouts Australia">
            <a:extLst>
              <a:ext uri="{FF2B5EF4-FFF2-40B4-BE49-F238E27FC236}">
                <a16:creationId xmlns:a16="http://schemas.microsoft.com/office/drawing/2014/main" id="{DA805B6A-D311-0DF2-FABF-54BF72837E0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0356"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17EDED-7E48-B27B-4781-678440CC6811}"/>
              </a:ext>
            </a:extLst>
          </p:cNvPr>
          <p:cNvSpPr txBox="1"/>
          <p:nvPr/>
        </p:nvSpPr>
        <p:spPr>
          <a:xfrm>
            <a:off x="8063021" y="3354168"/>
            <a:ext cx="4127408" cy="646331"/>
          </a:xfrm>
          <a:prstGeom prst="rect">
            <a:avLst/>
          </a:prstGeom>
          <a:noFill/>
        </p:spPr>
        <p:txBody>
          <a:bodyPr vert="horz" wrap="square" anchor="ctr" anchorCtr="0">
            <a:spAutoFit/>
          </a:bodyPr>
          <a:lstStyle/>
          <a:p>
            <a:pPr algn="r">
              <a:spcAft>
                <a:spcPts val="600"/>
              </a:spcAft>
            </a:pPr>
            <a:r>
              <a:rPr lang="en-AU" sz="3600" b="1" dirty="0">
                <a:solidFill>
                  <a:srgbClr val="FFFF00"/>
                </a:solidFill>
                <a:effectLst>
                  <a:outerShdw blurRad="50800" dist="50800" dir="2700000" algn="tl" rotWithShape="0">
                    <a:schemeClr val="bg1">
                      <a:alpha val="60000"/>
                    </a:schemeClr>
                  </a:outerShdw>
                </a:effectLst>
                <a:latin typeface="Nexa Black" panose="02000000000000000000" pitchFamily="2" charset="77"/>
              </a:rPr>
              <a:t>Who</a:t>
            </a:r>
            <a:r>
              <a:rPr lang="en-AU" sz="3600" b="1" dirty="0">
                <a:solidFill>
                  <a:schemeClr val="bg1">
                    <a:lumMod val="95000"/>
                  </a:schemeClr>
                </a:solidFill>
                <a:effectLst>
                  <a:outerShdw blurRad="50800" dist="50800" dir="2700000" algn="tl" rotWithShape="0">
                    <a:schemeClr val="bg1">
                      <a:alpha val="60000"/>
                    </a:schemeClr>
                  </a:outerShdw>
                </a:effectLst>
                <a:latin typeface="Nexa Black" panose="02000000000000000000" pitchFamily="2" charset="77"/>
              </a:rPr>
              <a:t> </a:t>
            </a:r>
            <a:r>
              <a:rPr lang="en-AU" sz="3600" b="1" dirty="0">
                <a:solidFill>
                  <a:srgbClr val="002060"/>
                </a:solidFill>
                <a:effectLst>
                  <a:outerShdw blurRad="50800" dist="50800" dir="2700000" algn="tl" rotWithShape="0">
                    <a:schemeClr val="bg1">
                      <a:alpha val="60000"/>
                    </a:schemeClr>
                  </a:outerShdw>
                </a:effectLst>
                <a:latin typeface="Nexa Black" panose="02000000000000000000" pitchFamily="2" charset="77"/>
              </a:rPr>
              <a:t>can go?</a:t>
            </a:r>
          </a:p>
        </p:txBody>
      </p:sp>
    </p:spTree>
    <p:extLst>
      <p:ext uri="{BB962C8B-B14F-4D97-AF65-F5344CB8AC3E}">
        <p14:creationId xmlns:p14="http://schemas.microsoft.com/office/powerpoint/2010/main" val="1023357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17EDED-7E48-B27B-4781-678440CC6811}"/>
              </a:ext>
            </a:extLst>
          </p:cNvPr>
          <p:cNvSpPr txBox="1"/>
          <p:nvPr/>
        </p:nvSpPr>
        <p:spPr>
          <a:xfrm>
            <a:off x="5920403" y="3105243"/>
            <a:ext cx="6094428" cy="646331"/>
          </a:xfrm>
          <a:prstGeom prst="rect">
            <a:avLst/>
          </a:prstGeom>
          <a:noFill/>
        </p:spPr>
        <p:txBody>
          <a:bodyPr wrap="square">
            <a:spAutoFit/>
          </a:bodyPr>
          <a:lstStyle/>
          <a:p>
            <a:pPr algn="r">
              <a:spcAft>
                <a:spcPts val="600"/>
              </a:spcAft>
            </a:pPr>
            <a:r>
              <a:rPr lang="en-AU" sz="3600" b="1" dirty="0">
                <a:solidFill>
                  <a:srgbClr val="002060"/>
                </a:solidFill>
                <a:effectLst>
                  <a:outerShdw blurRad="50800" dist="50800" dir="2700000" algn="tl" rotWithShape="0">
                    <a:schemeClr val="bg1">
                      <a:alpha val="60000"/>
                    </a:schemeClr>
                  </a:outerShdw>
                </a:effectLst>
                <a:latin typeface="Nexa Black" panose="02000000000000000000" pitchFamily="2" charset="77"/>
              </a:rPr>
              <a:t>When is AJ2025?</a:t>
            </a:r>
          </a:p>
        </p:txBody>
      </p:sp>
      <p:pic>
        <p:nvPicPr>
          <p:cNvPr id="3074" name="Picture 2" descr="Scout Jamboree Day 1 Maryborough Activities | The Courier Mail">
            <a:extLst>
              <a:ext uri="{FF2B5EF4-FFF2-40B4-BE49-F238E27FC236}">
                <a16:creationId xmlns:a16="http://schemas.microsoft.com/office/drawing/2014/main" id="{F5F0C297-ED11-8ADF-5ABD-254DA8869E32}"/>
              </a:ext>
            </a:extLst>
          </p:cNvPr>
          <p:cNvPicPr>
            <a:picLocks noChangeAspect="1" noChangeArrowheads="1"/>
          </p:cNvPicPr>
          <p:nvPr/>
        </p:nvPicPr>
        <p:blipFill>
          <a:blip r:embed="rId3">
            <a:alphaModFix amt="20000"/>
            <a:extLst>
              <a:ext uri="{28A0092B-C50C-407E-A947-70E740481C1C}">
                <a14:useLocalDpi xmlns:a14="http://schemas.microsoft.com/office/drawing/2010/main"/>
              </a:ext>
            </a:extLst>
          </a:blip>
          <a:srcRect/>
          <a:stretch>
            <a:fillRect/>
          </a:stretch>
        </p:blipFill>
        <p:spPr bwMode="auto">
          <a:xfrm>
            <a:off x="0" y="0"/>
            <a:ext cx="1028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E5D53B-1B80-0F9C-0726-EC795BE53CE9}"/>
              </a:ext>
            </a:extLst>
          </p:cNvPr>
          <p:cNvSpPr txBox="1"/>
          <p:nvPr/>
        </p:nvSpPr>
        <p:spPr>
          <a:xfrm>
            <a:off x="529482" y="740405"/>
            <a:ext cx="9752498" cy="5016758"/>
          </a:xfrm>
          <a:prstGeom prst="rect">
            <a:avLst/>
          </a:prstGeom>
          <a:noFill/>
        </p:spPr>
        <p:txBody>
          <a:bodyPr wrap="square">
            <a:spAutoFit/>
          </a:bodyPr>
          <a:lstStyle/>
          <a:p>
            <a:r>
              <a:rPr lang="en-US" sz="4000" dirty="0">
                <a:solidFill>
                  <a:srgbClr val="002060"/>
                </a:solidFill>
              </a:rPr>
              <a:t>Opening Ceremony	6th Jan 2025</a:t>
            </a:r>
          </a:p>
          <a:p>
            <a:r>
              <a:rPr lang="en-US" sz="4000" dirty="0">
                <a:solidFill>
                  <a:srgbClr val="002060"/>
                </a:solidFill>
              </a:rPr>
              <a:t>Closing Ceremony	15th Jan 2025</a:t>
            </a:r>
          </a:p>
          <a:p>
            <a:r>
              <a:rPr lang="en-US" sz="4000" dirty="0">
                <a:solidFill>
                  <a:srgbClr val="002060"/>
                </a:solidFill>
              </a:rPr>
              <a:t>10 Days</a:t>
            </a:r>
          </a:p>
          <a:p>
            <a:endParaRPr lang="en-US" sz="4000" dirty="0">
              <a:solidFill>
                <a:srgbClr val="002060"/>
              </a:solidFill>
            </a:endParaRPr>
          </a:p>
          <a:p>
            <a:r>
              <a:rPr lang="en-US" sz="4000" b="1" dirty="0">
                <a:solidFill>
                  <a:srgbClr val="002060"/>
                </a:solidFill>
              </a:rPr>
              <a:t>Queensland Contingent</a:t>
            </a:r>
          </a:p>
          <a:p>
            <a:r>
              <a:rPr lang="en-US" sz="4000" dirty="0">
                <a:solidFill>
                  <a:srgbClr val="002060"/>
                </a:solidFill>
              </a:rPr>
              <a:t>Move In				5</a:t>
            </a:r>
            <a:r>
              <a:rPr lang="en-US" sz="4000" baseline="30000" dirty="0">
                <a:solidFill>
                  <a:srgbClr val="002060"/>
                </a:solidFill>
              </a:rPr>
              <a:t>th</a:t>
            </a:r>
            <a:r>
              <a:rPr lang="en-US" sz="4000" dirty="0">
                <a:solidFill>
                  <a:srgbClr val="002060"/>
                </a:solidFill>
              </a:rPr>
              <a:t> Jan 2025</a:t>
            </a:r>
          </a:p>
          <a:p>
            <a:r>
              <a:rPr lang="en-US" sz="4000" dirty="0">
                <a:solidFill>
                  <a:srgbClr val="002060"/>
                </a:solidFill>
              </a:rPr>
              <a:t>Move Out			16</a:t>
            </a:r>
            <a:r>
              <a:rPr lang="en-US" sz="4000" baseline="30000" dirty="0">
                <a:solidFill>
                  <a:srgbClr val="002060"/>
                </a:solidFill>
              </a:rPr>
              <a:t>th</a:t>
            </a:r>
            <a:r>
              <a:rPr lang="en-US" sz="4000" dirty="0">
                <a:solidFill>
                  <a:srgbClr val="002060"/>
                </a:solidFill>
              </a:rPr>
              <a:t> Jan 2025</a:t>
            </a:r>
          </a:p>
          <a:p>
            <a:r>
              <a:rPr lang="en-US" sz="4000" dirty="0">
                <a:solidFill>
                  <a:srgbClr val="002060"/>
                </a:solidFill>
              </a:rPr>
              <a:t>12 Days</a:t>
            </a:r>
          </a:p>
        </p:txBody>
      </p:sp>
    </p:spTree>
    <p:extLst>
      <p:ext uri="{BB962C8B-B14F-4D97-AF65-F5344CB8AC3E}">
        <p14:creationId xmlns:p14="http://schemas.microsoft.com/office/powerpoint/2010/main" val="311274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preview">
            <a:extLst>
              <a:ext uri="{FF2B5EF4-FFF2-40B4-BE49-F238E27FC236}">
                <a16:creationId xmlns:a16="http://schemas.microsoft.com/office/drawing/2014/main" id="{40D0AE5C-00C1-A6FA-69C4-0939D18A12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76406" y="1481401"/>
            <a:ext cx="6799593" cy="47255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17EDED-7E48-B27B-4781-678440CC6811}"/>
              </a:ext>
            </a:extLst>
          </p:cNvPr>
          <p:cNvSpPr txBox="1"/>
          <p:nvPr/>
        </p:nvSpPr>
        <p:spPr>
          <a:xfrm>
            <a:off x="10070348" y="2282887"/>
            <a:ext cx="2081228" cy="1200329"/>
          </a:xfrm>
          <a:prstGeom prst="rect">
            <a:avLst/>
          </a:prstGeom>
          <a:noFill/>
        </p:spPr>
        <p:txBody>
          <a:bodyPr wrap="square">
            <a:spAutoFit/>
          </a:bodyPr>
          <a:lstStyle/>
          <a:p>
            <a:pPr algn="r">
              <a:spcAft>
                <a:spcPts val="600"/>
              </a:spcAft>
            </a:pPr>
            <a:r>
              <a:rPr lang="en-AU" sz="3600" b="1" dirty="0">
                <a:solidFill>
                  <a:srgbClr val="002060"/>
                </a:solidFill>
                <a:effectLst>
                  <a:outerShdw blurRad="50800" dist="50800" dir="2700000" algn="tl" rotWithShape="0">
                    <a:schemeClr val="bg1">
                      <a:alpha val="60000"/>
                    </a:schemeClr>
                  </a:outerShdw>
                </a:effectLst>
                <a:latin typeface="Nexa Black" panose="02000000000000000000" pitchFamily="2" charset="77"/>
              </a:rPr>
              <a:t>Where is AJ2025?</a:t>
            </a:r>
          </a:p>
        </p:txBody>
      </p:sp>
      <p:sp>
        <p:nvSpPr>
          <p:cNvPr id="2" name="Title 1">
            <a:extLst>
              <a:ext uri="{FF2B5EF4-FFF2-40B4-BE49-F238E27FC236}">
                <a16:creationId xmlns:a16="http://schemas.microsoft.com/office/drawing/2014/main" id="{E1940F32-D4BE-5293-7ACC-DCFBAE34DF21}"/>
              </a:ext>
            </a:extLst>
          </p:cNvPr>
          <p:cNvSpPr>
            <a:spLocks noGrp="1"/>
          </p:cNvSpPr>
          <p:nvPr>
            <p:ph type="title"/>
          </p:nvPr>
        </p:nvSpPr>
        <p:spPr>
          <a:xfrm>
            <a:off x="406400" y="241875"/>
            <a:ext cx="10336205" cy="1239526"/>
          </a:xfrm>
        </p:spPr>
        <p:txBody>
          <a:bodyPr>
            <a:normAutofit/>
          </a:bodyPr>
          <a:lstStyle/>
          <a:p>
            <a:pPr algn="ctr"/>
            <a:r>
              <a:rPr lang="en-AU" b="1" dirty="0">
                <a:solidFill>
                  <a:srgbClr val="81B249"/>
                </a:solidFill>
              </a:rPr>
              <a:t>Maryborough Showgrounds &amp; Equestrian Park</a:t>
            </a:r>
          </a:p>
        </p:txBody>
      </p:sp>
      <p:pic>
        <p:nvPicPr>
          <p:cNvPr id="3" name="Picture 2">
            <a:extLst>
              <a:ext uri="{FF2B5EF4-FFF2-40B4-BE49-F238E27FC236}">
                <a16:creationId xmlns:a16="http://schemas.microsoft.com/office/drawing/2014/main" id="{D884C14C-3E2D-7042-4080-912A9E91037F}"/>
              </a:ext>
            </a:extLst>
          </p:cNvPr>
          <p:cNvPicPr>
            <a:picLocks noChangeAspect="1"/>
          </p:cNvPicPr>
          <p:nvPr/>
        </p:nvPicPr>
        <p:blipFill>
          <a:blip r:embed="rId4"/>
          <a:stretch>
            <a:fillRect/>
          </a:stretch>
        </p:blipFill>
        <p:spPr>
          <a:xfrm>
            <a:off x="40424" y="1486810"/>
            <a:ext cx="4235107" cy="3992812"/>
          </a:xfrm>
          <a:prstGeom prst="rect">
            <a:avLst/>
          </a:prstGeom>
        </p:spPr>
      </p:pic>
    </p:spTree>
    <p:extLst>
      <p:ext uri="{BB962C8B-B14F-4D97-AF65-F5344CB8AC3E}">
        <p14:creationId xmlns:p14="http://schemas.microsoft.com/office/powerpoint/2010/main" val="3388590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E49F38AA685154FA08C857ABD050B4C" ma:contentTypeVersion="18" ma:contentTypeDescription="Create a new document." ma:contentTypeScope="" ma:versionID="8d9446aec610521d5458aae318dfb0d3">
  <xsd:schema xmlns:xsd="http://www.w3.org/2001/XMLSchema" xmlns:xs="http://www.w3.org/2001/XMLSchema" xmlns:p="http://schemas.microsoft.com/office/2006/metadata/properties" xmlns:ns2="3441c90f-b6f7-492f-82f6-164f95687e54" xmlns:ns3="9b9e2418-a599-4c19-9b32-1448f188c744" targetNamespace="http://schemas.microsoft.com/office/2006/metadata/properties" ma:root="true" ma:fieldsID="0afee178a89af9d224bee1c9ab54f77b" ns2:_="" ns3:_="">
    <xsd:import namespace="3441c90f-b6f7-492f-82f6-164f95687e54"/>
    <xsd:import namespace="9b9e2418-a599-4c19-9b32-1448f188c7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41c90f-b6f7-492f-82f6-164f95687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fea272b-eab6-4c5c-8669-d2bd70fb5d4a"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b9e2418-a599-4c19-9b32-1448f188c74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3ac161a-f4a6-4e4f-946d-0f87c178e74d}" ma:internalName="TaxCatchAll" ma:showField="CatchAllData" ma:web="9b9e2418-a599-4c19-9b32-1448f188c7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41c90f-b6f7-492f-82f6-164f95687e54">
      <Terms xmlns="http://schemas.microsoft.com/office/infopath/2007/PartnerControls"/>
    </lcf76f155ced4ddcb4097134ff3c332f>
    <TaxCatchAll xmlns="9b9e2418-a599-4c19-9b32-1448f188c744" xsi:nil="true"/>
    <SharedWithUsers xmlns="9b9e2418-a599-4c19-9b32-1448f188c744">
      <UserInfo>
        <DisplayName>Tracy Thompson</DisplayName>
        <AccountId>96</AccountId>
        <AccountType/>
      </UserInfo>
      <UserInfo>
        <DisplayName>Catherine Schofield</DisplayName>
        <AccountId>99</AccountId>
        <AccountType/>
      </UserInfo>
    </SharedWithUsers>
  </documentManagement>
</p:properties>
</file>

<file path=customXml/itemProps1.xml><?xml version="1.0" encoding="utf-8"?>
<ds:datastoreItem xmlns:ds="http://schemas.openxmlformats.org/officeDocument/2006/customXml" ds:itemID="{B7AD65BE-4553-4B90-8DFF-BA270250122C}">
  <ds:schemaRefs>
    <ds:schemaRef ds:uri="http://schemas.microsoft.com/sharepoint/v3/contenttype/forms"/>
  </ds:schemaRefs>
</ds:datastoreItem>
</file>

<file path=customXml/itemProps2.xml><?xml version="1.0" encoding="utf-8"?>
<ds:datastoreItem xmlns:ds="http://schemas.openxmlformats.org/officeDocument/2006/customXml" ds:itemID="{2EDFD964-EAB3-4A5E-991B-F43DF5B2B7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41c90f-b6f7-492f-82f6-164f95687e54"/>
    <ds:schemaRef ds:uri="9b9e2418-a599-4c19-9b32-1448f188c7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25990C-4651-45E4-99D8-581055F56BC6}">
  <ds:schemaRefs>
    <ds:schemaRef ds:uri="9b9e2418-a599-4c19-9b32-1448f188c744"/>
    <ds:schemaRef ds:uri="http://schemas.microsoft.com/office/2006/documentManagement/types"/>
    <ds:schemaRef ds:uri="http://purl.org/dc/elements/1.1/"/>
    <ds:schemaRef ds:uri="3441c90f-b6f7-492f-82f6-164f95687e54"/>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996</TotalTime>
  <Words>1392</Words>
  <Application>Microsoft Office PowerPoint</Application>
  <PresentationFormat>Widescreen</PresentationFormat>
  <Paragraphs>151</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Nexa Black</vt:lpstr>
      <vt:lpstr>Office Theme</vt:lpstr>
      <vt:lpstr>PowerPoint Presentation</vt:lpstr>
      <vt:lpstr>Be Prepared for fun,  adventure, achievement, and outdoor action that awaits you at Maryborough in January 2025</vt:lpstr>
      <vt:lpstr>PowerPoint Presentation</vt:lpstr>
      <vt:lpstr>PowerPoint Presentation</vt:lpstr>
      <vt:lpstr>This is the best of Scouting, all in one place!</vt:lpstr>
      <vt:lpstr>PowerPoint Presentation</vt:lpstr>
      <vt:lpstr>PowerPoint Presentation</vt:lpstr>
      <vt:lpstr>PowerPoint Presentation</vt:lpstr>
      <vt:lpstr>Maryborough Showgrounds &amp; Equestrian Park</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D. Sodziak</dc:creator>
  <cp:lastModifiedBy>Catherine Schofield</cp:lastModifiedBy>
  <cp:revision>14</cp:revision>
  <cp:lastPrinted>2023-05-28T03:50:21Z</cp:lastPrinted>
  <dcterms:created xsi:type="dcterms:W3CDTF">2022-12-14T03:35:51Z</dcterms:created>
  <dcterms:modified xsi:type="dcterms:W3CDTF">2023-10-23T06:27:14Z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0x010100EE49F38AA685154FA08C857ABD050B4C</vt:lpwstr>
  </property>
  <property fmtid="{D5CDD505-2E9C-101B-9397-08002B2CF9AE}" pid="3" name="MediaServiceImageTags">
    <vt:lpwstr/>
  </property>
</Properties>
</file>