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3"/>
  </p:notesMasterIdLst>
  <p:sldIdLst>
    <p:sldId id="256" r:id="rId5"/>
    <p:sldId id="257" r:id="rId6"/>
    <p:sldId id="258" r:id="rId7"/>
    <p:sldId id="259" r:id="rId8"/>
    <p:sldId id="260" r:id="rId9"/>
    <p:sldId id="261" r:id="rId10"/>
    <p:sldId id="262" r:id="rId11"/>
    <p:sldId id="263" r:id="rId1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ACE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B72689-C08F-4964-A956-6E9082979B8C}" v="122" dt="2020-06-30T04:48:03.358"/>
    <p1510:client id="{B34FB434-1D24-491D-8821-8B28D0BF129B}" v="3" dt="2020-07-01T04:41:15.7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2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ryl Scott" userId="f13994d1-3c46-4a80-a74b-4537a67bb6a9" providerId="ADAL" clId="{33CEE032-F689-4D4E-A9C7-82B6E8F66DFC}"/>
    <pc:docChg chg="modSld">
      <pc:chgData name="Daryl Scott" userId="f13994d1-3c46-4a80-a74b-4537a67bb6a9" providerId="ADAL" clId="{33CEE032-F689-4D4E-A9C7-82B6E8F66DFC}" dt="2020-06-30T04:40:20.729" v="44" actId="20577"/>
      <pc:docMkLst>
        <pc:docMk/>
      </pc:docMkLst>
      <pc:sldChg chg="modSp">
        <pc:chgData name="Daryl Scott" userId="f13994d1-3c46-4a80-a74b-4537a67bb6a9" providerId="ADAL" clId="{33CEE032-F689-4D4E-A9C7-82B6E8F66DFC}" dt="2020-06-30T04:38:45.967" v="13" actId="6549"/>
        <pc:sldMkLst>
          <pc:docMk/>
          <pc:sldMk cId="2976472023" sldId="256"/>
        </pc:sldMkLst>
        <pc:spChg chg="mod">
          <ac:chgData name="Daryl Scott" userId="f13994d1-3c46-4a80-a74b-4537a67bb6a9" providerId="ADAL" clId="{33CEE032-F689-4D4E-A9C7-82B6E8F66DFC}" dt="2020-06-30T04:38:45.967" v="13" actId="6549"/>
          <ac:spMkLst>
            <pc:docMk/>
            <pc:sldMk cId="2976472023" sldId="256"/>
            <ac:spMk id="5" creationId="{176568F6-93A9-4DAE-8BC2-A7625E12255C}"/>
          </ac:spMkLst>
        </pc:spChg>
      </pc:sldChg>
      <pc:sldChg chg="modSp">
        <pc:chgData name="Daryl Scott" userId="f13994d1-3c46-4a80-a74b-4537a67bb6a9" providerId="ADAL" clId="{33CEE032-F689-4D4E-A9C7-82B6E8F66DFC}" dt="2020-06-30T04:38:51.216" v="16" actId="20577"/>
        <pc:sldMkLst>
          <pc:docMk/>
          <pc:sldMk cId="2731448571" sldId="257"/>
        </pc:sldMkLst>
        <pc:spChg chg="mod">
          <ac:chgData name="Daryl Scott" userId="f13994d1-3c46-4a80-a74b-4537a67bb6a9" providerId="ADAL" clId="{33CEE032-F689-4D4E-A9C7-82B6E8F66DFC}" dt="2020-06-30T04:38:51.216" v="16" actId="20577"/>
          <ac:spMkLst>
            <pc:docMk/>
            <pc:sldMk cId="2731448571" sldId="257"/>
            <ac:spMk id="8" creationId="{5F41B05F-7DEF-4C2F-AA5D-5047FA462BBA}"/>
          </ac:spMkLst>
        </pc:spChg>
      </pc:sldChg>
      <pc:sldChg chg="modSp">
        <pc:chgData name="Daryl Scott" userId="f13994d1-3c46-4a80-a74b-4537a67bb6a9" providerId="ADAL" clId="{33CEE032-F689-4D4E-A9C7-82B6E8F66DFC}" dt="2020-06-30T04:39:08.533" v="19" actId="20577"/>
        <pc:sldMkLst>
          <pc:docMk/>
          <pc:sldMk cId="3274244395" sldId="262"/>
        </pc:sldMkLst>
        <pc:spChg chg="mod">
          <ac:chgData name="Daryl Scott" userId="f13994d1-3c46-4a80-a74b-4537a67bb6a9" providerId="ADAL" clId="{33CEE032-F689-4D4E-A9C7-82B6E8F66DFC}" dt="2020-06-30T04:39:08.533" v="19" actId="20577"/>
          <ac:spMkLst>
            <pc:docMk/>
            <pc:sldMk cId="3274244395" sldId="262"/>
            <ac:spMk id="12" creationId="{D4D02176-D33B-40A3-8670-6A470EC384B7}"/>
          </ac:spMkLst>
        </pc:spChg>
      </pc:sldChg>
      <pc:sldChg chg="modSp">
        <pc:chgData name="Daryl Scott" userId="f13994d1-3c46-4a80-a74b-4537a67bb6a9" providerId="ADAL" clId="{33CEE032-F689-4D4E-A9C7-82B6E8F66DFC}" dt="2020-06-30T04:40:20.729" v="44" actId="20577"/>
        <pc:sldMkLst>
          <pc:docMk/>
          <pc:sldMk cId="3671321070" sldId="263"/>
        </pc:sldMkLst>
        <pc:spChg chg="mod">
          <ac:chgData name="Daryl Scott" userId="f13994d1-3c46-4a80-a74b-4537a67bb6a9" providerId="ADAL" clId="{33CEE032-F689-4D4E-A9C7-82B6E8F66DFC}" dt="2020-06-30T04:40:20.729" v="44" actId="20577"/>
          <ac:spMkLst>
            <pc:docMk/>
            <pc:sldMk cId="3671321070" sldId="263"/>
            <ac:spMk id="6" creationId="{7FE1079F-44D8-478C-9BDA-1957D334DB1F}"/>
          </ac:spMkLst>
        </pc:spChg>
        <pc:spChg chg="mod">
          <ac:chgData name="Daryl Scott" userId="f13994d1-3c46-4a80-a74b-4537a67bb6a9" providerId="ADAL" clId="{33CEE032-F689-4D4E-A9C7-82B6E8F66DFC}" dt="2020-06-30T04:39:21.536" v="21" actId="20577"/>
          <ac:spMkLst>
            <pc:docMk/>
            <pc:sldMk cId="3671321070" sldId="263"/>
            <ac:spMk id="7" creationId="{1E949694-62BE-4B5D-9164-C9747E055727}"/>
          </ac:spMkLst>
        </pc:spChg>
      </pc:sldChg>
    </pc:docChg>
  </pc:docChgLst>
  <pc:docChgLst>
    <pc:chgData name="Linn Pihl" userId="457df491-c379-4ade-8af2-84f2608d9be7" providerId="ADAL" clId="{B34FB434-1D24-491D-8821-8B28D0BF129B}"/>
    <pc:docChg chg="modSld">
      <pc:chgData name="Linn Pihl" userId="457df491-c379-4ade-8af2-84f2608d9be7" providerId="ADAL" clId="{B34FB434-1D24-491D-8821-8B28D0BF129B}" dt="2020-07-01T04:41:54.713" v="1" actId="27107"/>
      <pc:docMkLst>
        <pc:docMk/>
      </pc:docMkLst>
      <pc:sldChg chg="modSp">
        <pc:chgData name="Linn Pihl" userId="457df491-c379-4ade-8af2-84f2608d9be7" providerId="ADAL" clId="{B34FB434-1D24-491D-8821-8B28D0BF129B}" dt="2020-07-01T04:41:07.429" v="0" actId="27107"/>
        <pc:sldMkLst>
          <pc:docMk/>
          <pc:sldMk cId="3957616500" sldId="261"/>
        </pc:sldMkLst>
        <pc:spChg chg="mod">
          <ac:chgData name="Linn Pihl" userId="457df491-c379-4ade-8af2-84f2608d9be7" providerId="ADAL" clId="{B34FB434-1D24-491D-8821-8B28D0BF129B}" dt="2020-07-01T04:41:07.429" v="0" actId="27107"/>
          <ac:spMkLst>
            <pc:docMk/>
            <pc:sldMk cId="3957616500" sldId="261"/>
            <ac:spMk id="4" creationId="{6B9E701B-FC65-4136-AF13-DAF31851FEFB}"/>
          </ac:spMkLst>
        </pc:spChg>
      </pc:sldChg>
      <pc:sldChg chg="modSp">
        <pc:chgData name="Linn Pihl" userId="457df491-c379-4ade-8af2-84f2608d9be7" providerId="ADAL" clId="{B34FB434-1D24-491D-8821-8B28D0BF129B}" dt="2020-07-01T04:41:54.713" v="1" actId="27107"/>
        <pc:sldMkLst>
          <pc:docMk/>
          <pc:sldMk cId="3671321070" sldId="263"/>
        </pc:sldMkLst>
        <pc:spChg chg="mod">
          <ac:chgData name="Linn Pihl" userId="457df491-c379-4ade-8af2-84f2608d9be7" providerId="ADAL" clId="{B34FB434-1D24-491D-8821-8B28D0BF129B}" dt="2020-07-01T04:41:54.713" v="1" actId="27107"/>
          <ac:spMkLst>
            <pc:docMk/>
            <pc:sldMk cId="3671321070" sldId="263"/>
            <ac:spMk id="7" creationId="{1E949694-62BE-4B5D-9164-C9747E055727}"/>
          </ac:spMkLst>
        </pc:spChg>
      </pc:sldChg>
    </pc:docChg>
  </pc:docChgLst>
  <pc:docChgLst>
    <pc:chgData name="Daryl Scott" userId="S::cc@scoutsqld.com.au::f13994d1-3c46-4a80-a74b-4537a67bb6a9" providerId="AD" clId="Web-{77B72689-C08F-4964-A956-6E9082979B8C}"/>
    <pc:docChg chg="modSld">
      <pc:chgData name="Daryl Scott" userId="S::cc@scoutsqld.com.au::f13994d1-3c46-4a80-a74b-4537a67bb6a9" providerId="AD" clId="Web-{77B72689-C08F-4964-A956-6E9082979B8C}" dt="2020-06-30T04:47:53.655" v="110" actId="20577"/>
      <pc:docMkLst>
        <pc:docMk/>
      </pc:docMkLst>
      <pc:sldChg chg="modSp">
        <pc:chgData name="Daryl Scott" userId="S::cc@scoutsqld.com.au::f13994d1-3c46-4a80-a74b-4537a67bb6a9" providerId="AD" clId="Web-{77B72689-C08F-4964-A956-6E9082979B8C}" dt="2020-06-30T04:45:31.968" v="26" actId="20577"/>
        <pc:sldMkLst>
          <pc:docMk/>
          <pc:sldMk cId="2976472023" sldId="256"/>
        </pc:sldMkLst>
        <pc:spChg chg="mod">
          <ac:chgData name="Daryl Scott" userId="S::cc@scoutsqld.com.au::f13994d1-3c46-4a80-a74b-4537a67bb6a9" providerId="AD" clId="Web-{77B72689-C08F-4964-A956-6E9082979B8C}" dt="2020-06-30T04:45:31.968" v="26" actId="20577"/>
          <ac:spMkLst>
            <pc:docMk/>
            <pc:sldMk cId="2976472023" sldId="256"/>
            <ac:spMk id="5" creationId="{176568F6-93A9-4DAE-8BC2-A7625E12255C}"/>
          </ac:spMkLst>
        </pc:spChg>
      </pc:sldChg>
      <pc:sldChg chg="modSp">
        <pc:chgData name="Daryl Scott" userId="S::cc@scoutsqld.com.au::f13994d1-3c46-4a80-a74b-4537a67bb6a9" providerId="AD" clId="Web-{77B72689-C08F-4964-A956-6E9082979B8C}" dt="2020-06-30T04:46:23.155" v="56" actId="20577"/>
        <pc:sldMkLst>
          <pc:docMk/>
          <pc:sldMk cId="2731448571" sldId="257"/>
        </pc:sldMkLst>
        <pc:spChg chg="mod">
          <ac:chgData name="Daryl Scott" userId="S::cc@scoutsqld.com.au::f13994d1-3c46-4a80-a74b-4537a67bb6a9" providerId="AD" clId="Web-{77B72689-C08F-4964-A956-6E9082979B8C}" dt="2020-06-30T04:46:10.780" v="53" actId="20577"/>
          <ac:spMkLst>
            <pc:docMk/>
            <pc:sldMk cId="2731448571" sldId="257"/>
            <ac:spMk id="7" creationId="{0EBCDF4D-486F-417F-A879-4D95910B6539}"/>
          </ac:spMkLst>
        </pc:spChg>
        <pc:spChg chg="mod">
          <ac:chgData name="Daryl Scott" userId="S::cc@scoutsqld.com.au::f13994d1-3c46-4a80-a74b-4537a67bb6a9" providerId="AD" clId="Web-{77B72689-C08F-4964-A956-6E9082979B8C}" dt="2020-06-30T04:46:23.155" v="56" actId="20577"/>
          <ac:spMkLst>
            <pc:docMk/>
            <pc:sldMk cId="2731448571" sldId="257"/>
            <ac:spMk id="8" creationId="{5F41B05F-7DEF-4C2F-AA5D-5047FA462BBA}"/>
          </ac:spMkLst>
        </pc:spChg>
      </pc:sldChg>
      <pc:sldChg chg="modSp">
        <pc:chgData name="Daryl Scott" userId="S::cc@scoutsqld.com.au::f13994d1-3c46-4a80-a74b-4537a67bb6a9" providerId="AD" clId="Web-{77B72689-C08F-4964-A956-6E9082979B8C}" dt="2020-06-30T04:46:29.358" v="59" actId="20577"/>
        <pc:sldMkLst>
          <pc:docMk/>
          <pc:sldMk cId="621678628" sldId="258"/>
        </pc:sldMkLst>
        <pc:spChg chg="mod">
          <ac:chgData name="Daryl Scott" userId="S::cc@scoutsqld.com.au::f13994d1-3c46-4a80-a74b-4537a67bb6a9" providerId="AD" clId="Web-{77B72689-C08F-4964-A956-6E9082979B8C}" dt="2020-06-30T04:46:03.156" v="47" actId="20577"/>
          <ac:spMkLst>
            <pc:docMk/>
            <pc:sldMk cId="621678628" sldId="258"/>
            <ac:spMk id="7" creationId="{341EC210-AC27-44A9-AECF-C117A0EB9099}"/>
          </ac:spMkLst>
        </pc:spChg>
        <pc:spChg chg="mod">
          <ac:chgData name="Daryl Scott" userId="S::cc@scoutsqld.com.au::f13994d1-3c46-4a80-a74b-4537a67bb6a9" providerId="AD" clId="Web-{77B72689-C08F-4964-A956-6E9082979B8C}" dt="2020-06-30T04:46:29.358" v="59" actId="20577"/>
          <ac:spMkLst>
            <pc:docMk/>
            <pc:sldMk cId="621678628" sldId="258"/>
            <ac:spMk id="8" creationId="{611A124A-5C88-4C51-A955-EBB9B0628EA9}"/>
          </ac:spMkLst>
        </pc:spChg>
      </pc:sldChg>
      <pc:sldChg chg="modSp">
        <pc:chgData name="Daryl Scott" userId="S::cc@scoutsqld.com.au::f13994d1-3c46-4a80-a74b-4537a67bb6a9" providerId="AD" clId="Web-{77B72689-C08F-4964-A956-6E9082979B8C}" dt="2020-06-30T04:46:45.421" v="65" actId="20577"/>
        <pc:sldMkLst>
          <pc:docMk/>
          <pc:sldMk cId="1318051647" sldId="260"/>
        </pc:sldMkLst>
        <pc:spChg chg="mod">
          <ac:chgData name="Daryl Scott" userId="S::cc@scoutsqld.com.au::f13994d1-3c46-4a80-a74b-4537a67bb6a9" providerId="AD" clId="Web-{77B72689-C08F-4964-A956-6E9082979B8C}" dt="2020-06-30T04:46:39.358" v="62" actId="20577"/>
          <ac:spMkLst>
            <pc:docMk/>
            <pc:sldMk cId="1318051647" sldId="260"/>
            <ac:spMk id="11" creationId="{2DFC6C12-A9F8-4B54-B02F-9D05E9771B6F}"/>
          </ac:spMkLst>
        </pc:spChg>
        <pc:spChg chg="mod">
          <ac:chgData name="Daryl Scott" userId="S::cc@scoutsqld.com.au::f13994d1-3c46-4a80-a74b-4537a67bb6a9" providerId="AD" clId="Web-{77B72689-C08F-4964-A956-6E9082979B8C}" dt="2020-06-30T04:46:45.421" v="65" actId="20577"/>
          <ac:spMkLst>
            <pc:docMk/>
            <pc:sldMk cId="1318051647" sldId="260"/>
            <ac:spMk id="12" creationId="{341A1C4A-AD34-4548-B474-2A196A7E65D8}"/>
          </ac:spMkLst>
        </pc:spChg>
      </pc:sldChg>
      <pc:sldChg chg="modSp">
        <pc:chgData name="Daryl Scott" userId="S::cc@scoutsqld.com.au::f13994d1-3c46-4a80-a74b-4537a67bb6a9" providerId="AD" clId="Web-{77B72689-C08F-4964-A956-6E9082979B8C}" dt="2020-06-30T04:46:50.890" v="67" actId="20577"/>
        <pc:sldMkLst>
          <pc:docMk/>
          <pc:sldMk cId="3957616500" sldId="261"/>
        </pc:sldMkLst>
        <pc:spChg chg="mod">
          <ac:chgData name="Daryl Scott" userId="S::cc@scoutsqld.com.au::f13994d1-3c46-4a80-a74b-4537a67bb6a9" providerId="AD" clId="Web-{77B72689-C08F-4964-A956-6E9082979B8C}" dt="2020-06-30T04:46:50.890" v="67" actId="20577"/>
          <ac:spMkLst>
            <pc:docMk/>
            <pc:sldMk cId="3957616500" sldId="261"/>
            <ac:spMk id="5" creationId="{20A70FCE-3E39-43A6-A0A1-EB227769C462}"/>
          </ac:spMkLst>
        </pc:spChg>
      </pc:sldChg>
      <pc:sldChg chg="modSp">
        <pc:chgData name="Daryl Scott" userId="S::cc@scoutsqld.com.au::f13994d1-3c46-4a80-a74b-4537a67bb6a9" providerId="AD" clId="Web-{77B72689-C08F-4964-A956-6E9082979B8C}" dt="2020-06-30T04:46:58.186" v="72" actId="20577"/>
        <pc:sldMkLst>
          <pc:docMk/>
          <pc:sldMk cId="3274244395" sldId="262"/>
        </pc:sldMkLst>
        <pc:spChg chg="mod">
          <ac:chgData name="Daryl Scott" userId="S::cc@scoutsqld.com.au::f13994d1-3c46-4a80-a74b-4537a67bb6a9" providerId="AD" clId="Web-{77B72689-C08F-4964-A956-6E9082979B8C}" dt="2020-06-30T04:46:56.171" v="70" actId="20577"/>
          <ac:spMkLst>
            <pc:docMk/>
            <pc:sldMk cId="3274244395" sldId="262"/>
            <ac:spMk id="11" creationId="{EA108A90-8E44-4A7B-911C-802400EC53B0}"/>
          </ac:spMkLst>
        </pc:spChg>
        <pc:spChg chg="mod">
          <ac:chgData name="Daryl Scott" userId="S::cc@scoutsqld.com.au::f13994d1-3c46-4a80-a74b-4537a67bb6a9" providerId="AD" clId="Web-{77B72689-C08F-4964-A956-6E9082979B8C}" dt="2020-06-30T04:46:58.186" v="72" actId="20577"/>
          <ac:spMkLst>
            <pc:docMk/>
            <pc:sldMk cId="3274244395" sldId="262"/>
            <ac:spMk id="12" creationId="{D4D02176-D33B-40A3-8670-6A470EC384B7}"/>
          </ac:spMkLst>
        </pc:spChg>
      </pc:sldChg>
      <pc:sldChg chg="modSp">
        <pc:chgData name="Daryl Scott" userId="S::cc@scoutsqld.com.au::f13994d1-3c46-4a80-a74b-4537a67bb6a9" providerId="AD" clId="Web-{77B72689-C08F-4964-A956-6E9082979B8C}" dt="2020-06-30T04:47:53.655" v="110" actId="20577"/>
        <pc:sldMkLst>
          <pc:docMk/>
          <pc:sldMk cId="3671321070" sldId="263"/>
        </pc:sldMkLst>
        <pc:spChg chg="mod">
          <ac:chgData name="Daryl Scott" userId="S::cc@scoutsqld.com.au::f13994d1-3c46-4a80-a74b-4537a67bb6a9" providerId="AD" clId="Web-{77B72689-C08F-4964-A956-6E9082979B8C}" dt="2020-06-30T04:47:39.342" v="108" actId="20577"/>
          <ac:spMkLst>
            <pc:docMk/>
            <pc:sldMk cId="3671321070" sldId="263"/>
            <ac:spMk id="6" creationId="{7FE1079F-44D8-478C-9BDA-1957D334DB1F}"/>
          </ac:spMkLst>
        </pc:spChg>
        <pc:spChg chg="mod">
          <ac:chgData name="Daryl Scott" userId="S::cc@scoutsqld.com.au::f13994d1-3c46-4a80-a74b-4537a67bb6a9" providerId="AD" clId="Web-{77B72689-C08F-4964-A956-6E9082979B8C}" dt="2020-06-30T04:47:53.655" v="110" actId="20577"/>
          <ac:spMkLst>
            <pc:docMk/>
            <pc:sldMk cId="3671321070" sldId="263"/>
            <ac:spMk id="7" creationId="{1E949694-62BE-4B5D-9164-C9747E05572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846BFF9-A637-45E5-BF73-A1E5456715A8}" type="datetimeFigureOut">
              <a:rPr lang="en-AU" smtClean="0"/>
              <a:t>1/07/2020</a:t>
            </a:fld>
            <a:endParaRPr lang="en-AU"/>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952311E-E601-4A82-8A68-7F09FB25C919}" type="slidenum">
              <a:rPr lang="en-AU" smtClean="0"/>
              <a:t>‹#›</a:t>
            </a:fld>
            <a:endParaRPr lang="en-AU"/>
          </a:p>
        </p:txBody>
      </p:sp>
    </p:spTree>
    <p:extLst>
      <p:ext uri="{BB962C8B-B14F-4D97-AF65-F5344CB8AC3E}">
        <p14:creationId xmlns:p14="http://schemas.microsoft.com/office/powerpoint/2010/main" val="1718990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2952311E-E601-4A82-8A68-7F09FB25C919}" type="slidenum">
              <a:rPr lang="en-AU" smtClean="0"/>
              <a:t>1</a:t>
            </a:fld>
            <a:endParaRPr lang="en-AU"/>
          </a:p>
        </p:txBody>
      </p:sp>
    </p:spTree>
    <p:extLst>
      <p:ext uri="{BB962C8B-B14F-4D97-AF65-F5344CB8AC3E}">
        <p14:creationId xmlns:p14="http://schemas.microsoft.com/office/powerpoint/2010/main" val="3230495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2952311E-E601-4A82-8A68-7F09FB25C919}" type="slidenum">
              <a:rPr lang="en-AU" smtClean="0"/>
              <a:t>2</a:t>
            </a:fld>
            <a:endParaRPr lang="en-AU"/>
          </a:p>
        </p:txBody>
      </p:sp>
    </p:spTree>
    <p:extLst>
      <p:ext uri="{BB962C8B-B14F-4D97-AF65-F5344CB8AC3E}">
        <p14:creationId xmlns:p14="http://schemas.microsoft.com/office/powerpoint/2010/main" val="4206243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Font typeface="Arial" panose="020B0604020202020204" pitchFamily="34" charset="0"/>
              <a:buNone/>
            </a:pPr>
            <a:r>
              <a:rPr lang="en-AU" sz="1200" b="1"/>
              <a:t>Stage 1 15 May – 11 June 2020</a:t>
            </a:r>
          </a:p>
          <a:p>
            <a:pPr marL="171450" indent="-171450">
              <a:buFont typeface="Arial" panose="020B0604020202020204" pitchFamily="34" charset="0"/>
              <a:buChar char="•"/>
            </a:pPr>
            <a:r>
              <a:rPr lang="en-AU" sz="1200"/>
              <a:t>Scouting@Home should remain primary venue for meetings</a:t>
            </a:r>
          </a:p>
          <a:p>
            <a:pPr marL="171450" indent="-171450">
              <a:buFont typeface="Arial" panose="020B0604020202020204" pitchFamily="34" charset="0"/>
              <a:buChar char="•"/>
            </a:pPr>
            <a:r>
              <a:rPr lang="en-AU" sz="1200"/>
              <a:t>For outdoor activities – any member (youth or adult) with any respiratory symptoms should not attend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a:t>Be prepared to return to lockdown</a:t>
            </a:r>
          </a:p>
          <a:p>
            <a:pPr marL="0" indent="0">
              <a:spcBef>
                <a:spcPts val="600"/>
              </a:spcBef>
              <a:buFont typeface="Arial" panose="020B0604020202020204" pitchFamily="34" charset="0"/>
              <a:buNone/>
            </a:pPr>
            <a:r>
              <a:rPr lang="en-AU" sz="1200"/>
              <a:t>Outdoor activities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a:t>Transport to outdoor activities – parents traditionally car pool. SQHF suggests that the choice to car pool should be by agreement between parents. Adult Members should advise parents regarding not transporting any member with respiratory symptoms.</a:t>
            </a:r>
          </a:p>
          <a:p>
            <a:pPr marL="171450" indent="-171450">
              <a:buFont typeface="Arial" panose="020B0604020202020204" pitchFamily="34" charset="0"/>
              <a:buChar char="•"/>
            </a:pPr>
            <a:r>
              <a:rPr lang="en-AU" sz="1200"/>
              <a:t>Adults should consider proximity required for teaching/support in OAS activities</a:t>
            </a:r>
          </a:p>
          <a:p>
            <a:pPr marL="171450" indent="-171450">
              <a:buFont typeface="Arial" panose="020B0604020202020204" pitchFamily="34" charset="0"/>
              <a:buChar char="•"/>
            </a:pPr>
            <a:r>
              <a:rPr lang="en-AU" sz="1200"/>
              <a:t>Close proximity teaching should be minimal </a:t>
            </a:r>
            <a:r>
              <a:rPr lang="en-AU" sz="1200" err="1"/>
              <a:t>ie</a:t>
            </a:r>
            <a:r>
              <a:rPr lang="en-AU" sz="1200"/>
              <a:t> roping up/attaching to abseil.</a:t>
            </a:r>
          </a:p>
          <a:p>
            <a:pPr marL="171450" indent="-171450">
              <a:buFont typeface="Arial" panose="020B0604020202020204" pitchFamily="34" charset="0"/>
              <a:buChar char="•"/>
            </a:pPr>
            <a:r>
              <a:rPr lang="en-AU" sz="1200"/>
              <a:t>Travel restrictions/allowed distances should be considered in planning stages of any outdoor activity</a:t>
            </a:r>
          </a:p>
          <a:p>
            <a:pPr marL="0" indent="0">
              <a:spcBef>
                <a:spcPts val="600"/>
              </a:spcBef>
              <a:buFont typeface="Arial" panose="020B0604020202020204" pitchFamily="34" charset="0"/>
              <a:buNone/>
            </a:pPr>
            <a:r>
              <a:rPr lang="en-AU" sz="1200"/>
              <a:t>SQHF concerns</a:t>
            </a:r>
          </a:p>
          <a:p>
            <a:pPr marL="171450" indent="-171450">
              <a:buFont typeface="Arial" panose="020B0604020202020204" pitchFamily="34" charset="0"/>
              <a:buChar char="•"/>
            </a:pPr>
            <a:r>
              <a:rPr lang="en-AU" sz="1200"/>
              <a:t>For sections/Units with more than 10 – clear criteria demonstrating equity should be used when identifying who will attend in person</a:t>
            </a:r>
          </a:p>
          <a:p>
            <a:pPr marL="171450" indent="-171450">
              <a:buFont typeface="Arial" panose="020B0604020202020204" pitchFamily="34" charset="0"/>
              <a:buChar char="•"/>
            </a:pPr>
            <a:r>
              <a:rPr lang="en-AU" sz="1200"/>
              <a:t>Consider inclusion on F31 Risk Assessment of need for closer proximity when teaching new skills or undertaking some OAS activities, transporting members form different households</a:t>
            </a:r>
          </a:p>
          <a:p>
            <a:pPr marL="171450" indent="-171450">
              <a:buFont typeface="Arial" panose="020B0604020202020204" pitchFamily="34" charset="0"/>
              <a:buChar char="•"/>
            </a:pPr>
            <a:r>
              <a:rPr lang="en-AU" sz="1200"/>
              <a:t>Members planning and/or signing off activities should be encouraged to look for ways to mitigate proximity risk (of transmission) and promote social distancing </a:t>
            </a:r>
            <a:endParaRPr lang="en-AU"/>
          </a:p>
        </p:txBody>
      </p:sp>
      <p:sp>
        <p:nvSpPr>
          <p:cNvPr id="4" name="Slide Number Placeholder 3"/>
          <p:cNvSpPr>
            <a:spLocks noGrp="1"/>
          </p:cNvSpPr>
          <p:nvPr>
            <p:ph type="sldNum" sz="quarter" idx="10"/>
          </p:nvPr>
        </p:nvSpPr>
        <p:spPr/>
        <p:txBody>
          <a:bodyPr/>
          <a:lstStyle/>
          <a:p>
            <a:fld id="{2952311E-E601-4A82-8A68-7F09FB25C919}" type="slidenum">
              <a:rPr lang="en-AU" smtClean="0"/>
              <a:t>3</a:t>
            </a:fld>
            <a:endParaRPr lang="en-AU"/>
          </a:p>
        </p:txBody>
      </p:sp>
    </p:spTree>
    <p:extLst>
      <p:ext uri="{BB962C8B-B14F-4D97-AF65-F5344CB8AC3E}">
        <p14:creationId xmlns:p14="http://schemas.microsoft.com/office/powerpoint/2010/main" val="2909239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300"/>
              </a:spcBef>
            </a:pPr>
            <a:r>
              <a:rPr lang="en-AU"/>
              <a:t>SQHF comments for all stages: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Members with symptoms of any illness but particularly respiratory illness, should not attend any scouting activity</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Members who are vulnerable </a:t>
            </a:r>
            <a:r>
              <a:rPr lang="en-AU" err="1"/>
              <a:t>ie</a:t>
            </a:r>
            <a:r>
              <a:rPr lang="en-AU"/>
              <a:t> chronic medical conditions, immuno-compromised, age &gt;70 (&gt;50 if Indigenous) should consider their individual risks regarding planned scouting activities and seek advice as needed from their individual health care practitioner</a:t>
            </a:r>
          </a:p>
          <a:p>
            <a:pPr marL="171450" indent="-171450">
              <a:spcBef>
                <a:spcPts val="300"/>
              </a:spcBef>
              <a:buFont typeface="Arial" panose="020B0604020202020204" pitchFamily="34" charset="0"/>
              <a:buChar char="•"/>
            </a:pPr>
            <a:r>
              <a:rPr lang="en-AU"/>
              <a:t>Hand washing – it remains one of the key factors in controlling transmission of SARS-COV-2 and all viruses; opportunity to hand wash regularly, using soap and clean water, throughout the day should be factored in to all planning, indoor and outdoor;</a:t>
            </a:r>
          </a:p>
          <a:p>
            <a:pPr marL="171450" indent="-171450">
              <a:spcBef>
                <a:spcPts val="300"/>
              </a:spcBef>
              <a:buFont typeface="Arial" panose="020B0604020202020204" pitchFamily="34" charset="0"/>
              <a:buChar char="•"/>
            </a:pPr>
            <a:r>
              <a:rPr lang="en-AU"/>
              <a:t>Members need to be aware of potential for hypersensitivity and intolerances developing with use of some hand sanitisers;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Educate and promote cough etiquette to youth and adults; make tissues easily available for use and bin after single use;</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Dedicated Personal Protective Equipment – helmets, gloves, knee guards etc</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Masks available to the general public are not meant for long wear and should be discarded after single use; masks only need to be worn by health workers who are in close proximity to known positive persons, social distancing is the efficient control for the scouting context;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Shared equipment </a:t>
            </a:r>
            <a:r>
              <a:rPr lang="en-AU" err="1"/>
              <a:t>eg</a:t>
            </a:r>
            <a:r>
              <a:rPr lang="en-AU"/>
              <a:t> paddles, vests, should be cleaned after use with domestic soap-based cleaner and whenever possible be exposed to strong sunlight for 2+ hours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If a member becomes unwell during an activity requiring separation from group while waiting to go home, they should be managed with kindness and an awareness that some members may have a heightened personal concern for their wellbeing during pandemic; the knowledge and understanding of youth members regarding risks should not be under-estimated.</a:t>
            </a:r>
          </a:p>
        </p:txBody>
      </p:sp>
      <p:sp>
        <p:nvSpPr>
          <p:cNvPr id="4" name="Slide Number Placeholder 3"/>
          <p:cNvSpPr>
            <a:spLocks noGrp="1"/>
          </p:cNvSpPr>
          <p:nvPr>
            <p:ph type="sldNum" sz="quarter" idx="10"/>
          </p:nvPr>
        </p:nvSpPr>
        <p:spPr/>
        <p:txBody>
          <a:bodyPr/>
          <a:lstStyle/>
          <a:p>
            <a:fld id="{2952311E-E601-4A82-8A68-7F09FB25C919}" type="slidenum">
              <a:rPr lang="en-AU" smtClean="0"/>
              <a:t>4</a:t>
            </a:fld>
            <a:endParaRPr lang="en-AU"/>
          </a:p>
        </p:txBody>
      </p:sp>
    </p:spTree>
    <p:extLst>
      <p:ext uri="{BB962C8B-B14F-4D97-AF65-F5344CB8AC3E}">
        <p14:creationId xmlns:p14="http://schemas.microsoft.com/office/powerpoint/2010/main" val="752629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Font typeface="Arial" panose="020B0604020202020204" pitchFamily="34" charset="0"/>
              <a:buNone/>
            </a:pPr>
            <a:r>
              <a:rPr lang="en-AU" sz="1200" b="1"/>
              <a:t>Stage 2 12 June – 9 July2020</a:t>
            </a:r>
          </a:p>
          <a:p>
            <a:pPr marL="171450" indent="-171450">
              <a:buFont typeface="Arial" panose="020B0604020202020204" pitchFamily="34" charset="0"/>
              <a:buChar char="•"/>
            </a:pPr>
            <a:r>
              <a:rPr lang="en-AU" sz="1200"/>
              <a:t>Scouting@Home should be used as alternate venue for larger sections/Units for meetings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a:t>Be prepared to return to lockdown</a:t>
            </a:r>
          </a:p>
          <a:p>
            <a:pPr marL="171450" indent="-171450">
              <a:buFont typeface="Arial" panose="020B0604020202020204" pitchFamily="34" charset="0"/>
              <a:buChar char="•"/>
            </a:pPr>
            <a:r>
              <a:rPr lang="en-AU" sz="1200"/>
              <a:t>For </a:t>
            </a:r>
            <a:r>
              <a:rPr lang="en-AU" sz="1200" u="sng"/>
              <a:t>all</a:t>
            </a:r>
            <a:r>
              <a:rPr lang="en-AU" sz="1200"/>
              <a:t> indoor and outdoor activities – any member (youth or adult) with any respiratory symptoms should not attend</a:t>
            </a:r>
          </a:p>
          <a:p>
            <a:pPr marL="0" indent="0">
              <a:spcBef>
                <a:spcPts val="600"/>
              </a:spcBef>
              <a:buFont typeface="Arial" panose="020B0604020202020204" pitchFamily="34" charset="0"/>
              <a:buNone/>
            </a:pPr>
            <a:r>
              <a:rPr lang="en-AU" sz="1200"/>
              <a:t>Outdoor activities</a:t>
            </a:r>
          </a:p>
          <a:p>
            <a:pPr marL="171450" indent="-171450">
              <a:buFont typeface="Arial" panose="020B0604020202020204" pitchFamily="34" charset="0"/>
              <a:buChar char="•"/>
            </a:pPr>
            <a:r>
              <a:rPr lang="en-AU" sz="1200"/>
              <a:t>Close proximity teaching should still be minimal/time limited</a:t>
            </a:r>
          </a:p>
          <a:p>
            <a:pPr marL="171450" indent="-171450">
              <a:buFont typeface="Arial" panose="020B0604020202020204" pitchFamily="34" charset="0"/>
              <a:buChar char="•"/>
            </a:pPr>
            <a:r>
              <a:rPr lang="en-AU" sz="1200"/>
              <a:t>Transport to outdoor activities – parents traditionally car pool. SQHF suggests that the choice to car pool should be by agreement between parents. Adult Members should advise parents regarding not transporting any member with respiratory symptoms.</a:t>
            </a:r>
          </a:p>
          <a:p>
            <a:pPr marL="171450" indent="-171450">
              <a:buFont typeface="Arial" panose="020B0604020202020204" pitchFamily="34" charset="0"/>
              <a:buChar char="•"/>
            </a:pPr>
            <a:r>
              <a:rPr lang="en-AU" sz="1200"/>
              <a:t>Travel restrictions/allowed distances should be considered in planning stages of any outdoor activity</a:t>
            </a:r>
          </a:p>
          <a:p>
            <a:pPr marL="171450" indent="-171450">
              <a:buFont typeface="Arial" panose="020B0604020202020204" pitchFamily="34" charset="0"/>
              <a:buChar char="•"/>
            </a:pPr>
            <a:r>
              <a:rPr lang="en-AU" sz="1200"/>
              <a:t>Camping – one person per tent, individual cooking arrangements including impeccable area hygiene standards; assigned cooks in shared cooking arrangements should be identified as low risk </a:t>
            </a:r>
            <a:r>
              <a:rPr lang="en-AU" sz="1200" err="1"/>
              <a:t>ie</a:t>
            </a:r>
            <a:r>
              <a:rPr lang="en-AU" sz="1200"/>
              <a:t> no respiratory symptoms, committed to surface cleaning pre, during and post cooking, able to social distance in kitchen area</a:t>
            </a:r>
          </a:p>
          <a:p>
            <a:pPr marL="0" indent="0">
              <a:spcBef>
                <a:spcPts val="600"/>
              </a:spcBef>
              <a:buFont typeface="Arial" panose="020B0604020202020204" pitchFamily="34" charset="0"/>
              <a:buNone/>
            </a:pPr>
            <a:r>
              <a:rPr lang="en-AU" sz="1200"/>
              <a:t>SQHF concerns</a:t>
            </a:r>
          </a:p>
          <a:p>
            <a:pPr marL="171450" indent="-171450">
              <a:buFont typeface="Arial" panose="020B0604020202020204" pitchFamily="34" charset="0"/>
              <a:buChar char="•"/>
            </a:pPr>
            <a:r>
              <a:rPr lang="en-AU" sz="1200"/>
              <a:t>For sections/Units with more than 20 – clear criteria demonstrating equity to identify who will attend in person</a:t>
            </a:r>
          </a:p>
          <a:p>
            <a:pPr marL="171450" indent="-171450">
              <a:buFont typeface="Arial" panose="020B0604020202020204" pitchFamily="34" charset="0"/>
              <a:buChar char="•"/>
            </a:pPr>
            <a:r>
              <a:rPr lang="en-AU" sz="1200"/>
              <a:t>Group who have more than 1 section/Unit meeting on a given night should access the Den on a rotation basis – Scouting@Home as alternate venue</a:t>
            </a:r>
          </a:p>
          <a:p>
            <a:pPr marL="171450" indent="-171450">
              <a:buFont typeface="Arial" panose="020B0604020202020204" pitchFamily="34" charset="0"/>
              <a:buChar char="•"/>
            </a:pPr>
            <a:r>
              <a:rPr lang="en-AU" sz="1200"/>
              <a:t>Consider inclusion on F31 Risk Assessment of need for closer proximity when teaching new skills or undertaking some OAS activities, transporting members form different households</a:t>
            </a:r>
          </a:p>
          <a:p>
            <a:pPr marL="171450" indent="-171450">
              <a:buFont typeface="Arial" panose="020B0604020202020204" pitchFamily="34" charset="0"/>
              <a:buChar char="•"/>
            </a:pPr>
            <a:r>
              <a:rPr lang="en-AU" sz="1200"/>
              <a:t>Members planning and/or signing off activities should be encouraged to look for ways to mitigate proximity risk (of transmission) and promote social distancing </a:t>
            </a:r>
          </a:p>
        </p:txBody>
      </p:sp>
      <p:sp>
        <p:nvSpPr>
          <p:cNvPr id="4" name="Slide Number Placeholder 3"/>
          <p:cNvSpPr>
            <a:spLocks noGrp="1"/>
          </p:cNvSpPr>
          <p:nvPr>
            <p:ph type="sldNum" sz="quarter" idx="10"/>
          </p:nvPr>
        </p:nvSpPr>
        <p:spPr/>
        <p:txBody>
          <a:bodyPr/>
          <a:lstStyle/>
          <a:p>
            <a:fld id="{2952311E-E601-4A82-8A68-7F09FB25C919}" type="slidenum">
              <a:rPr lang="en-AU" smtClean="0"/>
              <a:t>5</a:t>
            </a:fld>
            <a:endParaRPr lang="en-AU"/>
          </a:p>
        </p:txBody>
      </p:sp>
    </p:spTree>
    <p:extLst>
      <p:ext uri="{BB962C8B-B14F-4D97-AF65-F5344CB8AC3E}">
        <p14:creationId xmlns:p14="http://schemas.microsoft.com/office/powerpoint/2010/main" val="2005388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300"/>
              </a:spcBef>
            </a:pPr>
            <a:r>
              <a:rPr lang="en-AU"/>
              <a:t>SQHF comments for all stages: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Members with symptoms of any illness but particularly respiratory illness, should not attend any scouting activity</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Members who are vulnerable </a:t>
            </a:r>
            <a:r>
              <a:rPr lang="en-AU" err="1"/>
              <a:t>ie</a:t>
            </a:r>
            <a:r>
              <a:rPr lang="en-AU"/>
              <a:t> chronic medical conditions, immuno-compromised, age &gt;70 (&gt;50 if Indigenous) should consider their individual risks regarding planned scouting activities and seek advice as needed from their individual health care practitioner</a:t>
            </a:r>
          </a:p>
          <a:p>
            <a:pPr marL="171450" indent="-171450">
              <a:spcBef>
                <a:spcPts val="300"/>
              </a:spcBef>
              <a:buFont typeface="Arial" panose="020B0604020202020204" pitchFamily="34" charset="0"/>
              <a:buChar char="•"/>
            </a:pPr>
            <a:r>
              <a:rPr lang="en-AU"/>
              <a:t>Hand washing – it remains one of the key factors in controlling transmission of SARS-COV-2 and all viruses; opportunity to hand wash regularly, using soap and clean water, throughout the day should be factored in to all planning, indoor and outdoor;</a:t>
            </a:r>
          </a:p>
          <a:p>
            <a:pPr marL="171450" indent="-171450">
              <a:spcBef>
                <a:spcPts val="300"/>
              </a:spcBef>
              <a:buFont typeface="Arial" panose="020B0604020202020204" pitchFamily="34" charset="0"/>
              <a:buChar char="•"/>
            </a:pPr>
            <a:r>
              <a:rPr lang="en-AU"/>
              <a:t>Members need to be aware of potential for hypersensitivity and intolerances developing with use of some hand sanitisers;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Educate and promote cough etiquette to youth and adults; make tissues easily available for use and bin after single use;</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Dedicated PPE – not certain what this means; in a general scouting context, PPE is not needed;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Masks available to the general public are not meant for long wear and should be discarded after single use; masks only need to be worn by health workers who are in close proximity to known positive persons, social distancing is the efficient control for the scouting context;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Gloves are not necessary for routine scouting, if personal preference is to wear gloves, they should be changed regularly throughout the activity particularly after touching surfaces; good hand washing is more efficient in control of viral spread and more suited to scouting context;</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Shared equipment </a:t>
            </a:r>
            <a:r>
              <a:rPr lang="en-AU" err="1"/>
              <a:t>eg</a:t>
            </a:r>
            <a:r>
              <a:rPr lang="en-AU"/>
              <a:t> paddles, vests, should be cleaned after use with domestic soap-based cleaner and whenever possible be exposed to strong sunlight for 2+ hours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Cooking areas should have a high level of hygiene, regular surface cleaning with soap-based cleaner and hot water before, during and after use; cooks should be encouraged to wash hands and use hand sanitiser before commencing and at completion of duties, regular handwashing as normal during cooking</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Camping should continue as 1 person per tent as 2m</a:t>
            </a:r>
            <a:r>
              <a:rPr lang="en-AU" baseline="30000"/>
              <a:t>2</a:t>
            </a:r>
            <a:r>
              <a:rPr lang="en-AU"/>
              <a:t> distancing cannot be ensured in patrol tents;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Regular cleaning of Dens with soap-based cleaner and hot water with particular cleaning of door handles, light switches and shared use flat surfaces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Cleaning of ablution blocks, Pack Shelters, and other fixed buildings on campsites used for scouting activities should be done with soap-based cleaner and hot water if available with particular cleaning of door handles, light switches and shared use flat surfaces;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If a member becomes unwell during an activity requiring separation from group while waiting to go home, they should be managed with kindness and an awareness that some members may have a heightened personal concern for their wellbeing during pandemic; the knowledge and understanding of youth members regarding risks should not be under-estimated.</a:t>
            </a:r>
          </a:p>
        </p:txBody>
      </p:sp>
      <p:sp>
        <p:nvSpPr>
          <p:cNvPr id="4" name="Slide Number Placeholder 3"/>
          <p:cNvSpPr>
            <a:spLocks noGrp="1"/>
          </p:cNvSpPr>
          <p:nvPr>
            <p:ph type="sldNum" sz="quarter" idx="10"/>
          </p:nvPr>
        </p:nvSpPr>
        <p:spPr/>
        <p:txBody>
          <a:bodyPr/>
          <a:lstStyle/>
          <a:p>
            <a:fld id="{2952311E-E601-4A82-8A68-7F09FB25C919}" type="slidenum">
              <a:rPr lang="en-AU" smtClean="0"/>
              <a:t>6</a:t>
            </a:fld>
            <a:endParaRPr lang="en-AU"/>
          </a:p>
        </p:txBody>
      </p:sp>
    </p:spTree>
    <p:extLst>
      <p:ext uri="{BB962C8B-B14F-4D97-AF65-F5344CB8AC3E}">
        <p14:creationId xmlns:p14="http://schemas.microsoft.com/office/powerpoint/2010/main" val="2210470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Font typeface="Arial" panose="020B0604020202020204" pitchFamily="34" charset="0"/>
              <a:buNone/>
            </a:pPr>
            <a:r>
              <a:rPr lang="en-AU" sz="1200" b="1"/>
              <a:t>Stage 3 10 July </a:t>
            </a:r>
            <a:r>
              <a:rPr lang="en-AU" sz="1200" b="1">
                <a:latin typeface="Calibri" panose="020F0502020204030204" pitchFamily="34" charset="0"/>
                <a:cs typeface="Calibri" panose="020F0502020204030204" pitchFamily="34" charset="0"/>
              </a:rPr>
              <a:t>→</a:t>
            </a:r>
            <a:endParaRPr lang="en-AU" sz="1200" b="1"/>
          </a:p>
          <a:p>
            <a:pPr marL="171450" indent="-171450">
              <a:buFont typeface="Arial" panose="020B0604020202020204" pitchFamily="34" charset="0"/>
              <a:buChar char="•"/>
            </a:pPr>
            <a:r>
              <a:rPr lang="en-AU" sz="1200"/>
              <a:t>Scouting@Home could be considered as alternate meeting venue as we move into influenza season</a:t>
            </a:r>
          </a:p>
          <a:p>
            <a:pPr marL="171450" indent="-171450">
              <a:buFont typeface="Arial" panose="020B0604020202020204" pitchFamily="34" charset="0"/>
              <a:buChar char="•"/>
            </a:pPr>
            <a:r>
              <a:rPr lang="en-AU" sz="1200"/>
              <a:t>For </a:t>
            </a:r>
            <a:r>
              <a:rPr lang="en-AU" sz="1200" u="sng"/>
              <a:t>all</a:t>
            </a:r>
            <a:r>
              <a:rPr lang="en-AU" sz="1200"/>
              <a:t> indoor and outdoor activities – any member (youth or adult) with any respiratory symptoms should not attend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a:t>Be prepared to return to lockdown</a:t>
            </a:r>
          </a:p>
          <a:p>
            <a:pPr marL="0" indent="0">
              <a:spcBef>
                <a:spcPts val="600"/>
              </a:spcBef>
              <a:buFont typeface="Arial" panose="020B0604020202020204" pitchFamily="34" charset="0"/>
              <a:buNone/>
            </a:pPr>
            <a:r>
              <a:rPr lang="en-AU" sz="1200"/>
              <a:t>Indoor/Den activities &amp; meetings </a:t>
            </a:r>
          </a:p>
          <a:p>
            <a:pPr marL="171450" indent="-171450">
              <a:buFont typeface="Courier New" panose="02070309020205020404" pitchFamily="49" charset="0"/>
              <a:buChar char="o"/>
            </a:pPr>
            <a:r>
              <a:rPr lang="en-AU" sz="1200"/>
              <a:t>Monitor distancing capabilities – working in Patrols will assist youth to work within the limitations around numbers gathering in one space</a:t>
            </a:r>
            <a:endParaRPr lang="en-AU" sz="1200" baseline="30000"/>
          </a:p>
          <a:p>
            <a:pPr marL="0" indent="0">
              <a:spcBef>
                <a:spcPts val="600"/>
              </a:spcBef>
              <a:buFont typeface="Arial" panose="020B0604020202020204" pitchFamily="34" charset="0"/>
              <a:buNone/>
            </a:pPr>
            <a:r>
              <a:rPr lang="en-AU" sz="1200"/>
              <a:t>Outdoor activities</a:t>
            </a:r>
          </a:p>
          <a:p>
            <a:pPr marL="171450" indent="-171450">
              <a:buFont typeface="Courier New" panose="02070309020205020404" pitchFamily="49" charset="0"/>
              <a:buChar char="o"/>
            </a:pPr>
            <a:r>
              <a:rPr lang="en-AU" sz="1200"/>
              <a:t>Close proximity teaching should still be minimal </a:t>
            </a:r>
          </a:p>
          <a:p>
            <a:pPr marL="171450" indent="-171450">
              <a:buFont typeface="Courier New" panose="02070309020205020404" pitchFamily="49" charset="0"/>
              <a:buChar char="o"/>
            </a:pPr>
            <a:r>
              <a:rPr lang="en-AU" sz="1200"/>
              <a:t>Transport to outdoor activities – parents traditionally car pool. SQHF suggests that the choice to car pool should be by agreement between parents. Adult Members should advise parents regarding not transporting any member with respiratory symptoms.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a:t>Camping – one person per tent, individual cooking arrangements including impeccable area hygiene standards; assigned cooks in shared cooking arrangements should be identified as low risk </a:t>
            </a:r>
            <a:r>
              <a:rPr lang="en-AU" sz="1200" err="1"/>
              <a:t>ie</a:t>
            </a:r>
            <a:r>
              <a:rPr lang="en-AU" sz="1200"/>
              <a:t> no respiratory symptoms, committed to surface cleaning pre, during and post cooking, able to social distance in kitchen area</a:t>
            </a:r>
          </a:p>
          <a:p>
            <a:pPr marL="0" indent="0">
              <a:spcBef>
                <a:spcPts val="600"/>
              </a:spcBef>
              <a:buFont typeface="Arial" panose="020B0604020202020204" pitchFamily="34" charset="0"/>
              <a:buNone/>
            </a:pPr>
            <a:r>
              <a:rPr lang="en-AU" sz="1200"/>
              <a:t>SQHF concerns</a:t>
            </a:r>
          </a:p>
          <a:p>
            <a:pPr marL="171450" indent="-171450">
              <a:buFont typeface="Arial" panose="020B0604020202020204" pitchFamily="34" charset="0"/>
              <a:buChar char="•"/>
            </a:pPr>
            <a:r>
              <a:rPr lang="en-AU" sz="1200"/>
              <a:t>Consider inclusion on F31 Risk Assessment of need for closer proximity when teaching new skills or undertaking some OAS activities, transporting members form different households</a:t>
            </a:r>
          </a:p>
          <a:p>
            <a:pPr marL="171450" indent="-171450">
              <a:buFont typeface="Arial" panose="020B0604020202020204" pitchFamily="34" charset="0"/>
              <a:buChar char="•"/>
            </a:pPr>
            <a:r>
              <a:rPr lang="en-AU" sz="1200"/>
              <a:t>Members planning and/or signing off activities should be encouraged to look for ways to mitigate proximity risk (of transmission) and promote social distancing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a:t>Consider adoption of ‘Spotter’ role/hygiene supervisor; it could be an older youth, role is to watch for accidental touching of surfaces/face/hair and advise hand wash; this role is used in health as an assist as people are often unaware of what they touch, not to be used to blame people but to make them aware that they had touched something and need to hand wash again </a:t>
            </a:r>
            <a:endParaRPr lang="en-AU"/>
          </a:p>
        </p:txBody>
      </p:sp>
      <p:sp>
        <p:nvSpPr>
          <p:cNvPr id="4" name="Slide Number Placeholder 3"/>
          <p:cNvSpPr>
            <a:spLocks noGrp="1"/>
          </p:cNvSpPr>
          <p:nvPr>
            <p:ph type="sldNum" sz="quarter" idx="10"/>
          </p:nvPr>
        </p:nvSpPr>
        <p:spPr/>
        <p:txBody>
          <a:bodyPr/>
          <a:lstStyle/>
          <a:p>
            <a:fld id="{2952311E-E601-4A82-8A68-7F09FB25C919}" type="slidenum">
              <a:rPr lang="en-AU" smtClean="0"/>
              <a:t>7</a:t>
            </a:fld>
            <a:endParaRPr lang="en-AU"/>
          </a:p>
        </p:txBody>
      </p:sp>
    </p:spTree>
    <p:extLst>
      <p:ext uri="{BB962C8B-B14F-4D97-AF65-F5344CB8AC3E}">
        <p14:creationId xmlns:p14="http://schemas.microsoft.com/office/powerpoint/2010/main" val="3637763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300"/>
              </a:spcBef>
            </a:pPr>
            <a:r>
              <a:rPr lang="en-AU"/>
              <a:t>SQHF comments for all stages: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Members with symptoms of any illness but particularly respiratory illness, should not attend any scouting activity</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Members who are vulnerable </a:t>
            </a:r>
            <a:r>
              <a:rPr lang="en-AU" err="1"/>
              <a:t>ie</a:t>
            </a:r>
            <a:r>
              <a:rPr lang="en-AU"/>
              <a:t> chronic medical conditions, immuno-compromised, age &gt;70 (&gt;50 if Indigenous) should consider their individual risks regarding planned scouting activities and seek advice as needed from their individual health care practitioner</a:t>
            </a:r>
          </a:p>
          <a:p>
            <a:pPr marL="171450" indent="-171450">
              <a:spcBef>
                <a:spcPts val="300"/>
              </a:spcBef>
              <a:buFont typeface="Arial" panose="020B0604020202020204" pitchFamily="34" charset="0"/>
              <a:buChar char="•"/>
            </a:pPr>
            <a:r>
              <a:rPr lang="en-AU"/>
              <a:t>Hand washing – it remains one of the key factors in controlling transmission of SARS-COV-2 and all viruses; opportunity to hand wash regularly, using soap and clean water, throughout the day should be factored in to all planning, indoor and outdoor;</a:t>
            </a:r>
          </a:p>
          <a:p>
            <a:pPr marL="171450" indent="-171450">
              <a:spcBef>
                <a:spcPts val="300"/>
              </a:spcBef>
              <a:buFont typeface="Arial" panose="020B0604020202020204" pitchFamily="34" charset="0"/>
              <a:buChar char="•"/>
            </a:pPr>
            <a:r>
              <a:rPr lang="en-AU"/>
              <a:t>Members need to be aware of potential for hypersensitivity and intolerances developing with use of some hand sanitisers;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Educate and promote cough etiquette to youth and adults; make tissues easily available for use and bin after single use;</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Dedicated PPE – not certain what this means; in a general scouting context, PPE is not needed;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Masks available to the general public are not meant for long wear and should be discarded after single use; masks only need to be worn by health workers who are in close proximity to known positive persons, social distancing is the efficient control for the scouting context; </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Gloves are not necessary for routine scouting, if personal preference is to wear gloves, they should be changed regularly throughout the activity particularly after touching surfaces; good hand washing is more efficient in control of viral spread and more suited to scouting context;</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Shared equipment </a:t>
            </a:r>
            <a:r>
              <a:rPr lang="en-AU" err="1"/>
              <a:t>eg</a:t>
            </a:r>
            <a:r>
              <a:rPr lang="en-AU"/>
              <a:t> paddles, vests, should be cleaned after use with domestic soap-based cleaner and whenever possible be exposed to strong sunlight for 2+ hours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Cooking areas should have a high level of hygiene, regular surface cleaning with soap-based cleaner and hot water before, during and after use; cooks should be encouraged to wash hands and use hand sanitiser before commencing and at completion of duties, regular handwashing as normal during cooking</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Camping should continue as 1 person per tent as 2m</a:t>
            </a:r>
            <a:r>
              <a:rPr lang="en-AU" baseline="30000"/>
              <a:t>2</a:t>
            </a:r>
            <a:r>
              <a:rPr lang="en-AU"/>
              <a:t> distancing cannot be ensured in patrol tents;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Regular cleaning of Dens with soap-based cleaner and hot water with particular cleaning of door handles, light switches and shared use flat surfaces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Cleaning of ablution blocks, Pack Shelters, and other fixed buildings on campsites used for scouting activities should be done with soap-based cleaner and hot water if available with particular cleaning of door handles, light switches and shared use flat surfaces;</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AU"/>
              <a:t>If a member becomes unwell during an activity requiring separation from group while waiting to go home, they should be managed with kindness and an awareness that some members may have a heightened personal concern for their wellbeing during pandemic; the knowledge and understanding of youth members regarding risks should not be under-estimated.</a:t>
            </a:r>
          </a:p>
        </p:txBody>
      </p:sp>
      <p:sp>
        <p:nvSpPr>
          <p:cNvPr id="4" name="Slide Number Placeholder 3"/>
          <p:cNvSpPr>
            <a:spLocks noGrp="1"/>
          </p:cNvSpPr>
          <p:nvPr>
            <p:ph type="sldNum" sz="quarter" idx="10"/>
          </p:nvPr>
        </p:nvSpPr>
        <p:spPr/>
        <p:txBody>
          <a:bodyPr/>
          <a:lstStyle/>
          <a:p>
            <a:fld id="{2952311E-E601-4A82-8A68-7F09FB25C919}" type="slidenum">
              <a:rPr lang="en-AU" smtClean="0"/>
              <a:t>8</a:t>
            </a:fld>
            <a:endParaRPr lang="en-AU"/>
          </a:p>
        </p:txBody>
      </p:sp>
    </p:spTree>
    <p:extLst>
      <p:ext uri="{BB962C8B-B14F-4D97-AF65-F5344CB8AC3E}">
        <p14:creationId xmlns:p14="http://schemas.microsoft.com/office/powerpoint/2010/main" val="4261041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24075" y="383069"/>
            <a:ext cx="9144000" cy="1102831"/>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2124075" y="1719427"/>
            <a:ext cx="9144000" cy="56657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E2523090-7127-4490-9E9E-A0E0B52953C4}" type="datetimeFigureOut">
              <a:rPr lang="en-AU" smtClean="0"/>
              <a:t>1/07/2020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5F125D7-FC8A-448E-943A-FA592673021D}" type="slidenum">
              <a:rPr lang="en-AU" smtClean="0"/>
              <a:t>‹#›</a:t>
            </a:fld>
            <a:endParaRPr lang="en-AU"/>
          </a:p>
        </p:txBody>
      </p:sp>
      <p:sp>
        <p:nvSpPr>
          <p:cNvPr id="9" name="TextBox 8"/>
          <p:cNvSpPr txBox="1"/>
          <p:nvPr userDrawn="1"/>
        </p:nvSpPr>
        <p:spPr>
          <a:xfrm>
            <a:off x="2124075" y="2505075"/>
            <a:ext cx="9144000" cy="369332"/>
          </a:xfrm>
          <a:prstGeom prst="rect">
            <a:avLst/>
          </a:prstGeom>
          <a:noFill/>
        </p:spPr>
        <p:txBody>
          <a:bodyPr wrap="square" rtlCol="0">
            <a:spAutoFit/>
          </a:bodyPr>
          <a:lstStyle/>
          <a:p>
            <a:endParaRPr lang="en-AU"/>
          </a:p>
        </p:txBody>
      </p:sp>
    </p:spTree>
    <p:extLst>
      <p:ext uri="{BB962C8B-B14F-4D97-AF65-F5344CB8AC3E}">
        <p14:creationId xmlns:p14="http://schemas.microsoft.com/office/powerpoint/2010/main" val="6261856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0274" y="365125"/>
            <a:ext cx="9153525"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2200274" y="1825625"/>
            <a:ext cx="9153526"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523090-7127-4490-9E9E-A0E0B52953C4}" type="datetimeFigureOut">
              <a:rPr lang="en-AU" smtClean="0"/>
              <a:t>1/07/2020</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F125D7-FC8A-448E-943A-FA592673021D}" type="slidenum">
              <a:rPr lang="en-AU" smtClean="0"/>
              <a:t>‹#›</a:t>
            </a:fld>
            <a:endParaRPr lang="en-AU"/>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100" y="1825624"/>
            <a:ext cx="1698427" cy="5032375"/>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34014" y="0"/>
            <a:ext cx="1408371" cy="1719812"/>
          </a:xfrm>
          <a:prstGeom prst="rect">
            <a:avLst/>
          </a:prstGeom>
        </p:spPr>
      </p:pic>
    </p:spTree>
    <p:extLst>
      <p:ext uri="{BB962C8B-B14F-4D97-AF65-F5344CB8AC3E}">
        <p14:creationId xmlns:p14="http://schemas.microsoft.com/office/powerpoint/2010/main" val="1774786056"/>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0D481CB-8A64-476B-AB05-105A8C6CDAE3}"/>
              </a:ext>
            </a:extLst>
          </p:cNvPr>
          <p:cNvSpPr>
            <a:spLocks noGrp="1"/>
          </p:cNvSpPr>
          <p:nvPr>
            <p:ph type="ctrTitle"/>
          </p:nvPr>
        </p:nvSpPr>
        <p:spPr>
          <a:xfrm>
            <a:off x="2227321" y="1174446"/>
            <a:ext cx="9144000" cy="786116"/>
          </a:xfrm>
        </p:spPr>
        <p:txBody>
          <a:bodyPr>
            <a:normAutofit fontScale="90000"/>
          </a:bodyPr>
          <a:lstStyle/>
          <a:p>
            <a:r>
              <a:rPr lang="en-AU" b="1">
                <a:cs typeface="Calibri Light"/>
              </a:rPr>
              <a:t>SCOUTS QUEENSLAND </a:t>
            </a:r>
            <a:endParaRPr lang="en-US"/>
          </a:p>
        </p:txBody>
      </p:sp>
      <p:sp>
        <p:nvSpPr>
          <p:cNvPr id="5" name="Subtitle 2">
            <a:extLst>
              <a:ext uri="{FF2B5EF4-FFF2-40B4-BE49-F238E27FC236}">
                <a16:creationId xmlns:a16="http://schemas.microsoft.com/office/drawing/2014/main" id="{176568F6-93A9-4DAE-8BC2-A7625E12255C}"/>
              </a:ext>
            </a:extLst>
          </p:cNvPr>
          <p:cNvSpPr>
            <a:spLocks noGrp="1"/>
          </p:cNvSpPr>
          <p:nvPr>
            <p:ph type="subTitle" idx="1"/>
          </p:nvPr>
        </p:nvSpPr>
        <p:spPr>
          <a:xfrm>
            <a:off x="1441509" y="2152802"/>
            <a:ext cx="10175875" cy="4248697"/>
          </a:xfrm>
        </p:spPr>
        <p:txBody>
          <a:bodyPr vert="horz" lIns="91440" tIns="45720" rIns="91440" bIns="45720" rtlCol="0" anchor="t">
            <a:normAutofit lnSpcReduction="10000"/>
          </a:bodyPr>
          <a:lstStyle/>
          <a:p>
            <a:r>
              <a:rPr lang="en-AU" sz="4000" b="1"/>
              <a:t>ROADMAP FOR RESUMPTION OF FACE-TO-FACE SCOUTING V07</a:t>
            </a:r>
            <a:endParaRPr lang="en-AU" sz="4000" b="1">
              <a:cs typeface="Calibri" panose="020F0502020204030204"/>
            </a:endParaRPr>
          </a:p>
          <a:p>
            <a:endParaRPr lang="en-AU" sz="2800"/>
          </a:p>
          <a:p>
            <a:r>
              <a:rPr lang="en-AU" sz="2800"/>
              <a:t>consistent with the easing of COVID-19 restrictions by the Queensland Government</a:t>
            </a:r>
            <a:endParaRPr lang="en-AU" sz="2800">
              <a:cs typeface="Calibri"/>
            </a:endParaRPr>
          </a:p>
          <a:p>
            <a:endParaRPr lang="en-AU" sz="2800">
              <a:cs typeface="Calibri"/>
            </a:endParaRPr>
          </a:p>
          <a:p>
            <a:r>
              <a:rPr lang="en-AU" sz="2800">
                <a:cs typeface="Calibri"/>
              </a:rPr>
              <a:t>Refer: QBSI 7.15 for full detail</a:t>
            </a:r>
          </a:p>
          <a:p>
            <a:pPr algn="l"/>
            <a:endParaRPr lang="en-AU" sz="2800">
              <a:cs typeface="Calibri"/>
            </a:endParaRPr>
          </a:p>
          <a:p>
            <a:r>
              <a:rPr lang="en-AU" sz="1400"/>
              <a:t>Updated 30 June 2020 following Premier's announced changes in the Queensland Government roadmap 30 June2020</a:t>
            </a:r>
            <a:endParaRPr lang="en-AU" sz="1400">
              <a:cs typeface="Calibri"/>
            </a:endParaRPr>
          </a:p>
        </p:txBody>
      </p:sp>
    </p:spTree>
    <p:extLst>
      <p:ext uri="{BB962C8B-B14F-4D97-AF65-F5344CB8AC3E}">
        <p14:creationId xmlns:p14="http://schemas.microsoft.com/office/powerpoint/2010/main" val="2976472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7AFDF09-8229-4DE7-BA82-79D257A75968}"/>
              </a:ext>
            </a:extLst>
          </p:cNvPr>
          <p:cNvSpPr/>
          <p:nvPr/>
        </p:nvSpPr>
        <p:spPr>
          <a:xfrm>
            <a:off x="1789259" y="2151271"/>
            <a:ext cx="3251771" cy="4404138"/>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solidFill>
                  <a:schemeClr val="tx1"/>
                </a:solidFill>
              </a:rPr>
              <a:t>Scouting@Home</a:t>
            </a:r>
          </a:p>
          <a:p>
            <a:pPr algn="ctr"/>
            <a:endParaRPr lang="en-AU">
              <a:solidFill>
                <a:schemeClr val="tx1"/>
              </a:solidFill>
            </a:endParaRPr>
          </a:p>
          <a:p>
            <a:pPr algn="ctr"/>
            <a:r>
              <a:rPr lang="en-AU">
                <a:solidFill>
                  <a:schemeClr val="tx1"/>
                </a:solidFill>
              </a:rPr>
              <a:t>Supplemented by </a:t>
            </a:r>
          </a:p>
          <a:p>
            <a:pPr algn="ctr"/>
            <a:r>
              <a:rPr lang="en-AU">
                <a:solidFill>
                  <a:schemeClr val="tx1"/>
                </a:solidFill>
              </a:rPr>
              <a:t>outdoor activities* max 150km, </a:t>
            </a:r>
            <a:r>
              <a:rPr lang="en-AU" b="1">
                <a:solidFill>
                  <a:schemeClr val="tx1"/>
                </a:solidFill>
              </a:rPr>
              <a:t>n</a:t>
            </a:r>
            <a:r>
              <a:rPr lang="en-US" b="1">
                <a:solidFill>
                  <a:schemeClr val="tx1"/>
                </a:solidFill>
              </a:rPr>
              <a:t>o more than 10 people</a:t>
            </a:r>
            <a:r>
              <a:rPr lang="en-US">
                <a:solidFill>
                  <a:schemeClr val="tx1"/>
                </a:solidFill>
              </a:rPr>
              <a:t>, social distancing, cough etiquette. </a:t>
            </a:r>
            <a:endParaRPr lang="en-US">
              <a:solidFill>
                <a:schemeClr val="tx1"/>
              </a:solidFill>
              <a:cs typeface="Calibri"/>
            </a:endParaRPr>
          </a:p>
          <a:p>
            <a:pPr algn="ctr"/>
            <a:endParaRPr lang="en-AU">
              <a:solidFill>
                <a:schemeClr val="tx1"/>
              </a:solidFill>
            </a:endParaRPr>
          </a:p>
          <a:p>
            <a:pPr algn="ctr"/>
            <a:r>
              <a:rPr lang="en-AU">
                <a:solidFill>
                  <a:schemeClr val="tx1"/>
                </a:solidFill>
              </a:rPr>
              <a:t>Outdoors activities - all non-OAS and nominated OAS incl bushwalking, sailing, cycling, mountain biking, kayaking, canoeing, sea kayaking, SUP</a:t>
            </a:r>
          </a:p>
          <a:p>
            <a:pPr algn="ctr"/>
            <a:r>
              <a:rPr lang="en-AU">
                <a:solidFill>
                  <a:schemeClr val="tx1"/>
                </a:solidFill>
                <a:cs typeface="Calibri"/>
              </a:rPr>
              <a:t>NO camping, </a:t>
            </a:r>
          </a:p>
          <a:p>
            <a:pPr algn="ctr"/>
            <a:r>
              <a:rPr lang="en-AU">
                <a:solidFill>
                  <a:schemeClr val="tx1"/>
                </a:solidFill>
                <a:cs typeface="Calibri"/>
              </a:rPr>
              <a:t>NO Scout Den for activities</a:t>
            </a:r>
          </a:p>
          <a:p>
            <a:pPr algn="ctr"/>
            <a:r>
              <a:rPr lang="en-AU">
                <a:solidFill>
                  <a:schemeClr val="tx1"/>
                </a:solidFill>
              </a:rPr>
              <a:t>*Restrictions apply</a:t>
            </a:r>
          </a:p>
        </p:txBody>
      </p:sp>
      <p:sp>
        <p:nvSpPr>
          <p:cNvPr id="5" name="Rectangle: Rounded Corners 4">
            <a:extLst>
              <a:ext uri="{FF2B5EF4-FFF2-40B4-BE49-F238E27FC236}">
                <a16:creationId xmlns:a16="http://schemas.microsoft.com/office/drawing/2014/main" id="{43193028-7BB3-4420-BC8B-34A2A5B3B125}"/>
              </a:ext>
            </a:extLst>
          </p:cNvPr>
          <p:cNvSpPr/>
          <p:nvPr/>
        </p:nvSpPr>
        <p:spPr>
          <a:xfrm>
            <a:off x="5252200" y="2151271"/>
            <a:ext cx="3251771" cy="4426333"/>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solidFill>
                  <a:schemeClr val="tx1"/>
                </a:solidFill>
              </a:rPr>
              <a:t>Face to face Scouting with </a:t>
            </a:r>
          </a:p>
          <a:p>
            <a:pPr algn="ctr"/>
            <a:r>
              <a:rPr lang="en-AU">
                <a:solidFill>
                  <a:schemeClr val="tx1"/>
                </a:solidFill>
              </a:rPr>
              <a:t>Scouting@Home to limit face to face numbers. </a:t>
            </a:r>
            <a:endParaRPr lang="en-AU">
              <a:solidFill>
                <a:schemeClr val="tx1"/>
              </a:solidFill>
              <a:cs typeface="Calibri"/>
            </a:endParaRPr>
          </a:p>
          <a:p>
            <a:pPr algn="ctr"/>
            <a:endParaRPr lang="en-AU">
              <a:solidFill>
                <a:schemeClr val="tx1"/>
              </a:solidFill>
            </a:endParaRPr>
          </a:p>
          <a:p>
            <a:pPr algn="ctr"/>
            <a:r>
              <a:rPr lang="en-AU">
                <a:solidFill>
                  <a:schemeClr val="tx1"/>
                </a:solidFill>
              </a:rPr>
              <a:t>All indoor activities*</a:t>
            </a:r>
            <a:endParaRPr lang="en-US">
              <a:solidFill>
                <a:schemeClr val="tx1"/>
              </a:solidFill>
            </a:endParaRPr>
          </a:p>
          <a:p>
            <a:pPr algn="ctr"/>
            <a:r>
              <a:rPr lang="en-AU">
                <a:solidFill>
                  <a:schemeClr val="tx1"/>
                </a:solidFill>
              </a:rPr>
              <a:t>All outdoor activities* </a:t>
            </a:r>
            <a:endParaRPr lang="en-US">
              <a:solidFill>
                <a:schemeClr val="tx1"/>
              </a:solidFill>
            </a:endParaRPr>
          </a:p>
          <a:p>
            <a:pPr algn="ctr"/>
            <a:r>
              <a:rPr lang="en-AU">
                <a:solidFill>
                  <a:schemeClr val="tx1"/>
                </a:solidFill>
              </a:rPr>
              <a:t>Unlimited travel within Queensland, </a:t>
            </a:r>
            <a:endParaRPr lang="en-US">
              <a:solidFill>
                <a:schemeClr val="tx1"/>
              </a:solidFill>
              <a:cs typeface="Calibri"/>
            </a:endParaRPr>
          </a:p>
          <a:p>
            <a:pPr algn="ctr"/>
            <a:r>
              <a:rPr lang="en-AU" b="1">
                <a:solidFill>
                  <a:schemeClr val="tx1"/>
                </a:solidFill>
              </a:rPr>
              <a:t>N</a:t>
            </a:r>
            <a:r>
              <a:rPr lang="en-US" b="1">
                <a:solidFill>
                  <a:schemeClr val="tx1"/>
                </a:solidFill>
              </a:rPr>
              <a:t>o more than 20 people</a:t>
            </a:r>
            <a:r>
              <a:rPr lang="en-US">
                <a:solidFill>
                  <a:schemeClr val="tx1"/>
                </a:solidFill>
              </a:rPr>
              <a:t>, social distancing, cough etiquette.</a:t>
            </a:r>
            <a:endParaRPr lang="en-US">
              <a:solidFill>
                <a:schemeClr val="tx1"/>
              </a:solidFill>
              <a:cs typeface="Calibri"/>
            </a:endParaRPr>
          </a:p>
          <a:p>
            <a:pPr algn="ctr"/>
            <a:endParaRPr lang="en-AU">
              <a:solidFill>
                <a:schemeClr val="tx1"/>
              </a:solidFill>
              <a:cs typeface="Calibri"/>
            </a:endParaRPr>
          </a:p>
          <a:p>
            <a:pPr algn="ctr"/>
            <a:r>
              <a:rPr lang="en-AU">
                <a:solidFill>
                  <a:schemeClr val="tx1"/>
                </a:solidFill>
              </a:rPr>
              <a:t>Camping*</a:t>
            </a:r>
            <a:endParaRPr lang="en-AU">
              <a:solidFill>
                <a:schemeClr val="tx1"/>
              </a:solidFill>
              <a:cs typeface="Calibri"/>
            </a:endParaRPr>
          </a:p>
          <a:p>
            <a:pPr algn="ctr"/>
            <a:r>
              <a:rPr lang="en-AU">
                <a:solidFill>
                  <a:schemeClr val="tx1"/>
                </a:solidFill>
              </a:rPr>
              <a:t>Use of the Scout Den*</a:t>
            </a:r>
            <a:endParaRPr lang="en-AU">
              <a:solidFill>
                <a:schemeClr val="tx1"/>
              </a:solidFill>
              <a:cs typeface="Calibri"/>
            </a:endParaRPr>
          </a:p>
          <a:p>
            <a:pPr algn="ctr"/>
            <a:r>
              <a:rPr lang="en-AU">
                <a:solidFill>
                  <a:schemeClr val="tx1"/>
                </a:solidFill>
              </a:rPr>
              <a:t>*Restrictions apply</a:t>
            </a:r>
            <a:endParaRPr lang="en-AU">
              <a:solidFill>
                <a:schemeClr val="tx1"/>
              </a:solidFill>
              <a:cs typeface="Calibri"/>
            </a:endParaRPr>
          </a:p>
        </p:txBody>
      </p:sp>
      <p:sp>
        <p:nvSpPr>
          <p:cNvPr id="6" name="Arrow: Chevron 5">
            <a:extLst>
              <a:ext uri="{FF2B5EF4-FFF2-40B4-BE49-F238E27FC236}">
                <a16:creationId xmlns:a16="http://schemas.microsoft.com/office/drawing/2014/main" id="{DE5BE21E-2FA0-4C87-8D4E-A7EA6F99BBB5}"/>
              </a:ext>
            </a:extLst>
          </p:cNvPr>
          <p:cNvSpPr/>
          <p:nvPr/>
        </p:nvSpPr>
        <p:spPr>
          <a:xfrm>
            <a:off x="1789259" y="995037"/>
            <a:ext cx="3251771" cy="996593"/>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a:solidFill>
                  <a:schemeClr val="tx1"/>
                </a:solidFill>
              </a:rPr>
              <a:t>Stage 1</a:t>
            </a:r>
          </a:p>
          <a:p>
            <a:pPr algn="ctr"/>
            <a:r>
              <a:rPr lang="en-AU" b="1">
                <a:solidFill>
                  <a:schemeClr val="tx1"/>
                </a:solidFill>
              </a:rPr>
              <a:t>15 May – 1 June 2020</a:t>
            </a:r>
            <a:endParaRPr lang="en-AU" b="1">
              <a:solidFill>
                <a:schemeClr val="tx1"/>
              </a:solidFill>
              <a:cs typeface="Calibri"/>
            </a:endParaRPr>
          </a:p>
        </p:txBody>
      </p:sp>
      <p:sp>
        <p:nvSpPr>
          <p:cNvPr id="7" name="Arrow: Chevron 6">
            <a:extLst>
              <a:ext uri="{FF2B5EF4-FFF2-40B4-BE49-F238E27FC236}">
                <a16:creationId xmlns:a16="http://schemas.microsoft.com/office/drawing/2014/main" id="{0EBCDF4D-486F-417F-A879-4D95910B6539}"/>
              </a:ext>
            </a:extLst>
          </p:cNvPr>
          <p:cNvSpPr/>
          <p:nvPr/>
        </p:nvSpPr>
        <p:spPr>
          <a:xfrm>
            <a:off x="5252200" y="995037"/>
            <a:ext cx="3251771" cy="996593"/>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a:solidFill>
                  <a:schemeClr val="tx1"/>
                </a:solidFill>
              </a:rPr>
              <a:t>Stage 2</a:t>
            </a:r>
          </a:p>
          <a:p>
            <a:pPr algn="ctr"/>
            <a:r>
              <a:rPr lang="en-AU" b="1">
                <a:solidFill>
                  <a:schemeClr val="tx1"/>
                </a:solidFill>
              </a:rPr>
              <a:t>1 June – 2 July 2020</a:t>
            </a:r>
            <a:endParaRPr lang="en-AU" b="1">
              <a:solidFill>
                <a:schemeClr val="tx1"/>
              </a:solidFill>
              <a:cs typeface="Calibri"/>
            </a:endParaRPr>
          </a:p>
        </p:txBody>
      </p:sp>
      <p:sp>
        <p:nvSpPr>
          <p:cNvPr id="8" name="Arrow: Chevron 7">
            <a:extLst>
              <a:ext uri="{FF2B5EF4-FFF2-40B4-BE49-F238E27FC236}">
                <a16:creationId xmlns:a16="http://schemas.microsoft.com/office/drawing/2014/main" id="{5F41B05F-7DEF-4C2F-AA5D-5047FA462BBA}"/>
              </a:ext>
            </a:extLst>
          </p:cNvPr>
          <p:cNvSpPr/>
          <p:nvPr/>
        </p:nvSpPr>
        <p:spPr>
          <a:xfrm>
            <a:off x="8715141" y="995038"/>
            <a:ext cx="3251771" cy="996593"/>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a:solidFill>
                  <a:schemeClr val="tx1"/>
                </a:solidFill>
              </a:rPr>
              <a:t>Stage 3</a:t>
            </a:r>
          </a:p>
          <a:p>
            <a:pPr algn="ctr"/>
            <a:r>
              <a:rPr lang="en-AU" b="1">
                <a:solidFill>
                  <a:schemeClr val="tx1"/>
                </a:solidFill>
              </a:rPr>
              <a:t>3 July 2020 -&gt;</a:t>
            </a:r>
            <a:endParaRPr lang="en-AU" b="1">
              <a:solidFill>
                <a:schemeClr val="tx1"/>
              </a:solidFill>
              <a:cs typeface="Calibri"/>
            </a:endParaRPr>
          </a:p>
        </p:txBody>
      </p:sp>
      <p:sp>
        <p:nvSpPr>
          <p:cNvPr id="9" name="Rectangle: Rounded Corners 8">
            <a:extLst>
              <a:ext uri="{FF2B5EF4-FFF2-40B4-BE49-F238E27FC236}">
                <a16:creationId xmlns:a16="http://schemas.microsoft.com/office/drawing/2014/main" id="{2EFC0A1F-FD83-41F5-AFD3-8DE1E26BAB58}"/>
              </a:ext>
            </a:extLst>
          </p:cNvPr>
          <p:cNvSpPr/>
          <p:nvPr/>
        </p:nvSpPr>
        <p:spPr>
          <a:xfrm>
            <a:off x="8715141" y="2154971"/>
            <a:ext cx="3251771" cy="4418935"/>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Face to face Scouting  supplemented by </a:t>
            </a:r>
          </a:p>
          <a:p>
            <a:pPr algn="ctr"/>
            <a:r>
              <a:rPr lang="en-AU" dirty="0">
                <a:solidFill>
                  <a:schemeClr val="tx1"/>
                </a:solidFill>
              </a:rPr>
              <a:t>Scouting@Home</a:t>
            </a:r>
            <a:endParaRPr lang="en-AU" dirty="0">
              <a:solidFill>
                <a:schemeClr val="tx1"/>
              </a:solidFill>
              <a:cs typeface="Calibri"/>
            </a:endParaRPr>
          </a:p>
          <a:p>
            <a:pPr algn="ctr"/>
            <a:r>
              <a:rPr lang="en-AU" dirty="0">
                <a:solidFill>
                  <a:schemeClr val="tx1"/>
                </a:solidFill>
              </a:rPr>
              <a:t>All indoor activities*</a:t>
            </a:r>
            <a:endParaRPr lang="en-US" dirty="0">
              <a:solidFill>
                <a:schemeClr val="tx1"/>
              </a:solidFill>
            </a:endParaRPr>
          </a:p>
          <a:p>
            <a:pPr algn="ctr"/>
            <a:r>
              <a:rPr lang="en-AU" dirty="0">
                <a:solidFill>
                  <a:schemeClr val="tx1"/>
                </a:solidFill>
              </a:rPr>
              <a:t>All outdoor activities* </a:t>
            </a:r>
            <a:endParaRPr lang="en-US" dirty="0">
              <a:solidFill>
                <a:schemeClr val="tx1"/>
              </a:solidFill>
              <a:ea typeface="+mn-lt"/>
              <a:cs typeface="+mn-lt"/>
            </a:endParaRPr>
          </a:p>
          <a:p>
            <a:pPr algn="ctr"/>
            <a:r>
              <a:rPr lang="en-AU" dirty="0">
                <a:solidFill>
                  <a:schemeClr val="tx1"/>
                </a:solidFill>
                <a:ea typeface="+mn-lt"/>
                <a:cs typeface="+mn-lt"/>
              </a:rPr>
              <a:t>Unlimited travel within Queensland</a:t>
            </a:r>
            <a:r>
              <a:rPr lang="en-AU" dirty="0">
                <a:solidFill>
                  <a:schemeClr val="tx1"/>
                </a:solidFill>
              </a:rPr>
              <a:t> and some interstate travel </a:t>
            </a:r>
            <a:endParaRPr lang="en-US" dirty="0">
              <a:solidFill>
                <a:schemeClr val="tx1"/>
              </a:solidFill>
              <a:cs typeface="Calibri"/>
            </a:endParaRPr>
          </a:p>
          <a:p>
            <a:pPr algn="ctr"/>
            <a:r>
              <a:rPr lang="en-US" b="1" dirty="0">
                <a:solidFill>
                  <a:schemeClr val="tx1"/>
                </a:solidFill>
              </a:rPr>
              <a:t>50 - 100 people depending on area</a:t>
            </a:r>
            <a:r>
              <a:rPr lang="en-US" dirty="0">
                <a:solidFill>
                  <a:schemeClr val="tx1"/>
                </a:solidFill>
              </a:rPr>
              <a:t>, social distancing, cough etiquette. </a:t>
            </a:r>
            <a:endParaRPr lang="en-US" dirty="0">
              <a:solidFill>
                <a:schemeClr val="tx1"/>
              </a:solidFill>
              <a:cs typeface="Calibri"/>
            </a:endParaRPr>
          </a:p>
          <a:p>
            <a:pPr algn="ctr"/>
            <a:endParaRPr lang="en-AU" dirty="0">
              <a:solidFill>
                <a:schemeClr val="tx1"/>
              </a:solidFill>
            </a:endParaRPr>
          </a:p>
          <a:p>
            <a:pPr algn="ctr"/>
            <a:r>
              <a:rPr lang="en-AU" dirty="0">
                <a:solidFill>
                  <a:schemeClr val="tx1"/>
                </a:solidFill>
              </a:rPr>
              <a:t>Camping*</a:t>
            </a:r>
            <a:endParaRPr lang="en-AU" dirty="0">
              <a:solidFill>
                <a:schemeClr val="tx1"/>
              </a:solidFill>
              <a:cs typeface="Calibri"/>
            </a:endParaRPr>
          </a:p>
          <a:p>
            <a:pPr algn="ctr"/>
            <a:r>
              <a:rPr lang="en-AU" dirty="0">
                <a:solidFill>
                  <a:schemeClr val="tx1"/>
                </a:solidFill>
              </a:rPr>
              <a:t>Use of the Scout Den*</a:t>
            </a:r>
            <a:endParaRPr lang="en-AU" dirty="0">
              <a:solidFill>
                <a:schemeClr val="tx1"/>
              </a:solidFill>
              <a:cs typeface="Calibri"/>
            </a:endParaRPr>
          </a:p>
          <a:p>
            <a:pPr algn="ctr"/>
            <a:r>
              <a:rPr lang="en-AU" dirty="0">
                <a:solidFill>
                  <a:schemeClr val="tx1"/>
                </a:solidFill>
              </a:rPr>
              <a:t>*Restrictions apply</a:t>
            </a:r>
            <a:endParaRPr lang="en-AU" dirty="0">
              <a:solidFill>
                <a:schemeClr val="tx1"/>
              </a:solidFill>
              <a:cs typeface="Calibri"/>
            </a:endParaRPr>
          </a:p>
        </p:txBody>
      </p:sp>
      <p:sp>
        <p:nvSpPr>
          <p:cNvPr id="10" name="TextBox 9">
            <a:extLst>
              <a:ext uri="{FF2B5EF4-FFF2-40B4-BE49-F238E27FC236}">
                <a16:creationId xmlns:a16="http://schemas.microsoft.com/office/drawing/2014/main" id="{16AEEB84-064C-4EAE-947A-33EF64C05818}"/>
              </a:ext>
            </a:extLst>
          </p:cNvPr>
          <p:cNvSpPr txBox="1"/>
          <p:nvPr/>
        </p:nvSpPr>
        <p:spPr>
          <a:xfrm>
            <a:off x="1937858" y="351537"/>
            <a:ext cx="9842596" cy="461665"/>
          </a:xfrm>
          <a:prstGeom prst="rect">
            <a:avLst/>
          </a:prstGeom>
          <a:noFill/>
        </p:spPr>
        <p:txBody>
          <a:bodyPr wrap="square" rtlCol="0">
            <a:spAutoFit/>
          </a:bodyPr>
          <a:lstStyle/>
          <a:p>
            <a:r>
              <a:rPr lang="en-AU" sz="2400" b="1" dirty="0"/>
              <a:t>Scouts Queensland roadmap for the easing of COVID-19 restrictions</a:t>
            </a:r>
          </a:p>
        </p:txBody>
      </p:sp>
    </p:spTree>
    <p:extLst>
      <p:ext uri="{BB962C8B-B14F-4D97-AF65-F5344CB8AC3E}">
        <p14:creationId xmlns:p14="http://schemas.microsoft.com/office/powerpoint/2010/main" val="2731448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CCA038AF-E96B-431C-9EF3-C0F55AE486DB}"/>
              </a:ext>
            </a:extLst>
          </p:cNvPr>
          <p:cNvSpPr/>
          <p:nvPr/>
        </p:nvSpPr>
        <p:spPr>
          <a:xfrm>
            <a:off x="1868791" y="2185818"/>
            <a:ext cx="3251771" cy="4405309"/>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solidFill>
                  <a:schemeClr val="tx1"/>
                </a:solidFill>
              </a:rPr>
              <a:t>Scouting@Home</a:t>
            </a:r>
          </a:p>
          <a:p>
            <a:pPr algn="ctr"/>
            <a:endParaRPr lang="en-AU">
              <a:solidFill>
                <a:schemeClr val="tx1"/>
              </a:solidFill>
            </a:endParaRPr>
          </a:p>
          <a:p>
            <a:pPr algn="ctr"/>
            <a:r>
              <a:rPr lang="en-AU">
                <a:solidFill>
                  <a:schemeClr val="tx1"/>
                </a:solidFill>
              </a:rPr>
              <a:t>Supplemented by </a:t>
            </a:r>
          </a:p>
          <a:p>
            <a:pPr algn="ctr"/>
            <a:r>
              <a:rPr lang="en-AU">
                <a:solidFill>
                  <a:schemeClr val="tx1"/>
                </a:solidFill>
              </a:rPr>
              <a:t>outdoor activities* of </a:t>
            </a:r>
            <a:r>
              <a:rPr lang="en-AU" b="1">
                <a:solidFill>
                  <a:schemeClr val="tx1"/>
                </a:solidFill>
              </a:rPr>
              <a:t>n</a:t>
            </a:r>
            <a:r>
              <a:rPr lang="en-US" b="1">
                <a:solidFill>
                  <a:schemeClr val="tx1"/>
                </a:solidFill>
              </a:rPr>
              <a:t>o more than 10 people</a:t>
            </a:r>
            <a:r>
              <a:rPr lang="en-US">
                <a:solidFill>
                  <a:schemeClr val="tx1"/>
                </a:solidFill>
              </a:rPr>
              <a:t>, social distancing. </a:t>
            </a:r>
          </a:p>
          <a:p>
            <a:pPr algn="ctr"/>
            <a:endParaRPr lang="en-AU">
              <a:solidFill>
                <a:schemeClr val="tx1"/>
              </a:solidFill>
            </a:endParaRPr>
          </a:p>
          <a:p>
            <a:pPr algn="ctr"/>
            <a:r>
              <a:rPr lang="en-AU">
                <a:solidFill>
                  <a:schemeClr val="tx1"/>
                </a:solidFill>
              </a:rPr>
              <a:t>Outdoors activities - all non-OAS and nominated OAS incl bushwalking, sailing, cycling, mountain biking, kayaking, canoeing, sea kayaking, SUP</a:t>
            </a:r>
          </a:p>
          <a:p>
            <a:pPr algn="ctr"/>
            <a:r>
              <a:rPr lang="en-AU">
                <a:solidFill>
                  <a:schemeClr val="tx1"/>
                </a:solidFill>
                <a:ea typeface="+mn-lt"/>
                <a:cs typeface="+mn-lt"/>
              </a:rPr>
              <a:t>NO camping, </a:t>
            </a:r>
            <a:endParaRPr lang="en-US">
              <a:solidFill>
                <a:schemeClr val="tx1"/>
              </a:solidFill>
              <a:ea typeface="+mn-lt"/>
              <a:cs typeface="+mn-lt"/>
            </a:endParaRPr>
          </a:p>
          <a:p>
            <a:pPr algn="ctr"/>
            <a:r>
              <a:rPr lang="en-AU">
                <a:solidFill>
                  <a:schemeClr val="tx1"/>
                </a:solidFill>
                <a:ea typeface="+mn-lt"/>
                <a:cs typeface="+mn-lt"/>
              </a:rPr>
              <a:t>NO Scout Den for activities</a:t>
            </a:r>
            <a:endParaRPr lang="en-US">
              <a:solidFill>
                <a:schemeClr val="tx1"/>
              </a:solidFill>
              <a:ea typeface="+mn-lt"/>
              <a:cs typeface="+mn-lt"/>
            </a:endParaRPr>
          </a:p>
          <a:p>
            <a:pPr algn="ctr"/>
            <a:r>
              <a:rPr lang="en-AU">
                <a:solidFill>
                  <a:schemeClr val="tx1"/>
                </a:solidFill>
              </a:rPr>
              <a:t>*Restrictions apply</a:t>
            </a:r>
            <a:endParaRPr lang="en-AU">
              <a:solidFill>
                <a:schemeClr val="tx1"/>
              </a:solidFill>
              <a:cs typeface="Calibri"/>
            </a:endParaRPr>
          </a:p>
        </p:txBody>
      </p:sp>
      <p:sp>
        <p:nvSpPr>
          <p:cNvPr id="5" name="Rectangle: Rounded Corners 4">
            <a:extLst>
              <a:ext uri="{FF2B5EF4-FFF2-40B4-BE49-F238E27FC236}">
                <a16:creationId xmlns:a16="http://schemas.microsoft.com/office/drawing/2014/main" id="{F08C3A90-DA7F-411D-8C84-26B6B2625819}"/>
              </a:ext>
            </a:extLst>
          </p:cNvPr>
          <p:cNvSpPr/>
          <p:nvPr/>
        </p:nvSpPr>
        <p:spPr>
          <a:xfrm>
            <a:off x="5308925" y="2191018"/>
            <a:ext cx="3251771" cy="4416274"/>
          </a:xfrm>
          <a:prstGeom prst="roundRect">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solidFill>
                  <a:schemeClr val="bg1">
                    <a:lumMod val="65000"/>
                  </a:schemeClr>
                </a:solidFill>
              </a:rPr>
              <a:t>Face to face Scouting  with</a:t>
            </a:r>
          </a:p>
          <a:p>
            <a:pPr algn="ctr"/>
            <a:r>
              <a:rPr lang="en-AU" err="1">
                <a:solidFill>
                  <a:schemeClr val="bg1">
                    <a:lumMod val="65000"/>
                  </a:schemeClr>
                </a:solidFill>
              </a:rPr>
              <a:t>Scouting@Home</a:t>
            </a:r>
            <a:r>
              <a:rPr lang="en-AU">
                <a:solidFill>
                  <a:schemeClr val="bg1">
                    <a:lumMod val="65000"/>
                  </a:schemeClr>
                </a:solidFill>
              </a:rPr>
              <a:t> to limit face to face numbers</a:t>
            </a:r>
            <a:endParaRPr lang="en-AU">
              <a:solidFill>
                <a:schemeClr val="bg1">
                  <a:lumMod val="65000"/>
                </a:schemeClr>
              </a:solidFill>
              <a:cs typeface="Calibri"/>
            </a:endParaRPr>
          </a:p>
          <a:p>
            <a:pPr algn="ctr"/>
            <a:endParaRPr lang="en-AU">
              <a:solidFill>
                <a:schemeClr val="bg1">
                  <a:lumMod val="65000"/>
                </a:schemeClr>
              </a:solidFill>
              <a:ea typeface="+mn-lt"/>
              <a:cs typeface="+mn-lt"/>
            </a:endParaRPr>
          </a:p>
          <a:p>
            <a:pPr algn="ctr"/>
            <a:r>
              <a:rPr lang="en-AU">
                <a:solidFill>
                  <a:schemeClr val="bg1">
                    <a:lumMod val="50000"/>
                  </a:schemeClr>
                </a:solidFill>
                <a:ea typeface="+mn-lt"/>
                <a:cs typeface="+mn-lt"/>
              </a:rPr>
              <a:t>All indoor activities*</a:t>
            </a:r>
            <a:endParaRPr lang="en-US">
              <a:solidFill>
                <a:schemeClr val="bg1">
                  <a:lumMod val="50000"/>
                </a:schemeClr>
              </a:solidFill>
              <a:ea typeface="+mn-lt"/>
              <a:cs typeface="+mn-lt"/>
            </a:endParaRPr>
          </a:p>
          <a:p>
            <a:pPr algn="ctr"/>
            <a:r>
              <a:rPr lang="en-AU">
                <a:solidFill>
                  <a:schemeClr val="bg1">
                    <a:lumMod val="50000"/>
                  </a:schemeClr>
                </a:solidFill>
                <a:ea typeface="+mn-lt"/>
                <a:cs typeface="+mn-lt"/>
              </a:rPr>
              <a:t>All outdoor activities* </a:t>
            </a:r>
            <a:endParaRPr lang="en-US">
              <a:solidFill>
                <a:schemeClr val="bg1">
                  <a:lumMod val="50000"/>
                </a:schemeClr>
              </a:solidFill>
              <a:ea typeface="+mn-lt"/>
              <a:cs typeface="+mn-lt"/>
            </a:endParaRPr>
          </a:p>
          <a:p>
            <a:pPr algn="ctr"/>
            <a:r>
              <a:rPr lang="en-AU">
                <a:solidFill>
                  <a:schemeClr val="bg1">
                    <a:lumMod val="50000"/>
                  </a:schemeClr>
                </a:solidFill>
                <a:ea typeface="+mn-lt"/>
                <a:cs typeface="+mn-lt"/>
              </a:rPr>
              <a:t>Unlimited travel within Queensland,</a:t>
            </a:r>
            <a:r>
              <a:rPr lang="en-AU">
                <a:solidFill>
                  <a:schemeClr val="tx1"/>
                </a:solidFill>
                <a:ea typeface="+mn-lt"/>
                <a:cs typeface="+mn-lt"/>
              </a:rPr>
              <a:t> </a:t>
            </a:r>
          </a:p>
          <a:p>
            <a:pPr algn="ctr"/>
            <a:r>
              <a:rPr lang="en-AU" b="1">
                <a:solidFill>
                  <a:schemeClr val="bg1">
                    <a:lumMod val="50000"/>
                  </a:schemeClr>
                </a:solidFill>
                <a:ea typeface="+mn-lt"/>
                <a:cs typeface="+mn-lt"/>
              </a:rPr>
              <a:t>N</a:t>
            </a:r>
            <a:r>
              <a:rPr lang="en-US" b="1">
                <a:solidFill>
                  <a:schemeClr val="bg1">
                    <a:lumMod val="50000"/>
                  </a:schemeClr>
                </a:solidFill>
                <a:ea typeface="+mn-lt"/>
                <a:cs typeface="+mn-lt"/>
              </a:rPr>
              <a:t>o more than 20 people</a:t>
            </a:r>
            <a:r>
              <a:rPr lang="en-US">
                <a:solidFill>
                  <a:schemeClr val="bg1">
                    <a:lumMod val="50000"/>
                  </a:schemeClr>
                </a:solidFill>
                <a:ea typeface="+mn-lt"/>
                <a:cs typeface="+mn-lt"/>
              </a:rPr>
              <a:t>, social distancing, cough etiquette.</a:t>
            </a:r>
          </a:p>
          <a:p>
            <a:pPr algn="ctr"/>
            <a:endParaRPr lang="en-AU">
              <a:solidFill>
                <a:schemeClr val="bg1">
                  <a:lumMod val="65000"/>
                </a:schemeClr>
              </a:solidFill>
              <a:cs typeface="Calibri"/>
            </a:endParaRPr>
          </a:p>
          <a:p>
            <a:pPr algn="ctr"/>
            <a:r>
              <a:rPr lang="en-AU">
                <a:solidFill>
                  <a:schemeClr val="bg1">
                    <a:lumMod val="65000"/>
                  </a:schemeClr>
                </a:solidFill>
              </a:rPr>
              <a:t>Camping*</a:t>
            </a:r>
            <a:endParaRPr lang="en-AU">
              <a:solidFill>
                <a:schemeClr val="bg1">
                  <a:lumMod val="65000"/>
                </a:schemeClr>
              </a:solidFill>
              <a:cs typeface="Calibri"/>
            </a:endParaRPr>
          </a:p>
          <a:p>
            <a:pPr algn="ctr"/>
            <a:r>
              <a:rPr lang="en-AU">
                <a:solidFill>
                  <a:schemeClr val="bg1">
                    <a:lumMod val="65000"/>
                  </a:schemeClr>
                </a:solidFill>
              </a:rPr>
              <a:t>Use of the Scout Den</a:t>
            </a:r>
            <a:endParaRPr lang="en-AU">
              <a:solidFill>
                <a:schemeClr val="bg1">
                  <a:lumMod val="65000"/>
                </a:schemeClr>
              </a:solidFill>
              <a:cs typeface="Calibri"/>
            </a:endParaRPr>
          </a:p>
          <a:p>
            <a:pPr algn="ctr"/>
            <a:r>
              <a:rPr lang="en-AU">
                <a:solidFill>
                  <a:schemeClr val="bg1">
                    <a:lumMod val="65000"/>
                  </a:schemeClr>
                </a:solidFill>
              </a:rPr>
              <a:t>*Restrictions apply</a:t>
            </a:r>
            <a:endParaRPr lang="en-AU">
              <a:solidFill>
                <a:schemeClr val="bg1">
                  <a:lumMod val="65000"/>
                </a:schemeClr>
              </a:solidFill>
              <a:cs typeface="Calibri"/>
            </a:endParaRPr>
          </a:p>
        </p:txBody>
      </p:sp>
      <p:sp>
        <p:nvSpPr>
          <p:cNvPr id="6" name="Arrow: Chevron 5">
            <a:extLst>
              <a:ext uri="{FF2B5EF4-FFF2-40B4-BE49-F238E27FC236}">
                <a16:creationId xmlns:a16="http://schemas.microsoft.com/office/drawing/2014/main" id="{66FC3F4A-A305-451A-A348-88521557FECB}"/>
              </a:ext>
            </a:extLst>
          </p:cNvPr>
          <p:cNvSpPr/>
          <p:nvPr/>
        </p:nvSpPr>
        <p:spPr>
          <a:xfrm>
            <a:off x="1868791" y="1023192"/>
            <a:ext cx="3251771" cy="996593"/>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a:solidFill>
                  <a:schemeClr val="tx1"/>
                </a:solidFill>
              </a:rPr>
              <a:t>Stage 1</a:t>
            </a:r>
          </a:p>
          <a:p>
            <a:pPr algn="ctr"/>
            <a:r>
              <a:rPr lang="en-AU" b="1">
                <a:solidFill>
                  <a:schemeClr val="tx1"/>
                </a:solidFill>
              </a:rPr>
              <a:t>15 May – 1 June 2020</a:t>
            </a:r>
            <a:endParaRPr lang="en-AU" b="1">
              <a:solidFill>
                <a:schemeClr val="tx1"/>
              </a:solidFill>
              <a:cs typeface="Calibri"/>
            </a:endParaRPr>
          </a:p>
        </p:txBody>
      </p:sp>
      <p:sp>
        <p:nvSpPr>
          <p:cNvPr id="7" name="Arrow: Chevron 6">
            <a:extLst>
              <a:ext uri="{FF2B5EF4-FFF2-40B4-BE49-F238E27FC236}">
                <a16:creationId xmlns:a16="http://schemas.microsoft.com/office/drawing/2014/main" id="{341EC210-AC27-44A9-AECF-C117A0EB9099}"/>
              </a:ext>
            </a:extLst>
          </p:cNvPr>
          <p:cNvSpPr/>
          <p:nvPr/>
        </p:nvSpPr>
        <p:spPr>
          <a:xfrm>
            <a:off x="5308925" y="1023192"/>
            <a:ext cx="3251771" cy="996593"/>
          </a:xfrm>
          <a:prstGeom prst="chevron">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a:solidFill>
                  <a:schemeClr val="bg1">
                    <a:lumMod val="65000"/>
                  </a:schemeClr>
                </a:solidFill>
              </a:rPr>
              <a:t>Stage 2</a:t>
            </a:r>
          </a:p>
          <a:p>
            <a:pPr algn="ctr"/>
            <a:r>
              <a:rPr lang="en-AU" b="1">
                <a:solidFill>
                  <a:schemeClr val="bg1">
                    <a:lumMod val="65000"/>
                  </a:schemeClr>
                </a:solidFill>
              </a:rPr>
              <a:t>1 June – 2 July 2020</a:t>
            </a:r>
            <a:endParaRPr lang="en-AU" b="1">
              <a:solidFill>
                <a:schemeClr val="bg1">
                  <a:lumMod val="65000"/>
                </a:schemeClr>
              </a:solidFill>
              <a:cs typeface="Calibri"/>
            </a:endParaRPr>
          </a:p>
        </p:txBody>
      </p:sp>
      <p:sp>
        <p:nvSpPr>
          <p:cNvPr id="8" name="Arrow: Chevron 7">
            <a:extLst>
              <a:ext uri="{FF2B5EF4-FFF2-40B4-BE49-F238E27FC236}">
                <a16:creationId xmlns:a16="http://schemas.microsoft.com/office/drawing/2014/main" id="{611A124A-5C88-4C51-A955-EBB9B0628EA9}"/>
              </a:ext>
            </a:extLst>
          </p:cNvPr>
          <p:cNvSpPr/>
          <p:nvPr/>
        </p:nvSpPr>
        <p:spPr>
          <a:xfrm>
            <a:off x="8749059" y="1023193"/>
            <a:ext cx="3251771" cy="996593"/>
          </a:xfrm>
          <a:prstGeom prst="chevron">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a:solidFill>
                  <a:schemeClr val="bg1">
                    <a:lumMod val="65000"/>
                  </a:schemeClr>
                </a:solidFill>
              </a:rPr>
              <a:t>Stage 3</a:t>
            </a:r>
          </a:p>
          <a:p>
            <a:pPr algn="ctr"/>
            <a:r>
              <a:rPr lang="en-AU" b="1">
                <a:solidFill>
                  <a:schemeClr val="bg1">
                    <a:lumMod val="65000"/>
                  </a:schemeClr>
                </a:solidFill>
              </a:rPr>
              <a:t>3 July 2020 -&gt;</a:t>
            </a:r>
            <a:endParaRPr lang="en-AU" b="1">
              <a:solidFill>
                <a:schemeClr val="bg1">
                  <a:lumMod val="65000"/>
                </a:schemeClr>
              </a:solidFill>
              <a:cs typeface="Calibri"/>
            </a:endParaRPr>
          </a:p>
        </p:txBody>
      </p:sp>
      <p:sp>
        <p:nvSpPr>
          <p:cNvPr id="10" name="TextBox 9">
            <a:extLst>
              <a:ext uri="{FF2B5EF4-FFF2-40B4-BE49-F238E27FC236}">
                <a16:creationId xmlns:a16="http://schemas.microsoft.com/office/drawing/2014/main" id="{6170DC95-C8C4-47D3-A077-648AFB76B61C}"/>
              </a:ext>
            </a:extLst>
          </p:cNvPr>
          <p:cNvSpPr txBox="1"/>
          <p:nvPr/>
        </p:nvSpPr>
        <p:spPr>
          <a:xfrm>
            <a:off x="1868791" y="351836"/>
            <a:ext cx="7489862" cy="461665"/>
          </a:xfrm>
          <a:prstGeom prst="rect">
            <a:avLst/>
          </a:prstGeom>
          <a:noFill/>
        </p:spPr>
        <p:txBody>
          <a:bodyPr wrap="square" rtlCol="0">
            <a:spAutoFit/>
          </a:bodyPr>
          <a:lstStyle/>
          <a:p>
            <a:r>
              <a:rPr lang="en-AU" sz="2400" b="1"/>
              <a:t>Scouts Queensland easing of COVID-19 restrictions</a:t>
            </a:r>
          </a:p>
        </p:txBody>
      </p:sp>
      <p:sp>
        <p:nvSpPr>
          <p:cNvPr id="2" name="Rectangle: Rounded Corners 1">
            <a:extLst>
              <a:ext uri="{FF2B5EF4-FFF2-40B4-BE49-F238E27FC236}">
                <a16:creationId xmlns:a16="http://schemas.microsoft.com/office/drawing/2014/main" id="{55B677D0-F472-4A57-A120-239CA6D71D39}"/>
              </a:ext>
            </a:extLst>
          </p:cNvPr>
          <p:cNvSpPr/>
          <p:nvPr/>
        </p:nvSpPr>
        <p:spPr>
          <a:xfrm>
            <a:off x="8748033" y="2182381"/>
            <a:ext cx="3251771" cy="4418935"/>
          </a:xfrm>
          <a:prstGeom prst="roundRect">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F</a:t>
            </a:r>
            <a:r>
              <a:rPr lang="en-AU" dirty="0">
                <a:solidFill>
                  <a:schemeClr val="bg1">
                    <a:lumMod val="50000"/>
                  </a:schemeClr>
                </a:solidFill>
              </a:rPr>
              <a:t>ace to face Scouting  supplemented by </a:t>
            </a:r>
            <a:endParaRPr lang="en-AU" dirty="0">
              <a:solidFill>
                <a:schemeClr val="bg1">
                  <a:lumMod val="50000"/>
                </a:schemeClr>
              </a:solidFill>
              <a:cs typeface="Calibri"/>
            </a:endParaRPr>
          </a:p>
          <a:p>
            <a:pPr algn="ctr"/>
            <a:r>
              <a:rPr lang="en-AU" dirty="0" err="1">
                <a:solidFill>
                  <a:schemeClr val="bg1">
                    <a:lumMod val="50000"/>
                  </a:schemeClr>
                </a:solidFill>
              </a:rPr>
              <a:t>Scouting@Home</a:t>
            </a:r>
            <a:endParaRPr lang="en-AU" dirty="0">
              <a:solidFill>
                <a:schemeClr val="bg1">
                  <a:lumMod val="50000"/>
                </a:schemeClr>
              </a:solidFill>
              <a:cs typeface="Calibri"/>
            </a:endParaRPr>
          </a:p>
          <a:p>
            <a:pPr algn="ctr"/>
            <a:r>
              <a:rPr lang="en-AU" dirty="0">
                <a:solidFill>
                  <a:schemeClr val="bg1">
                    <a:lumMod val="50000"/>
                  </a:schemeClr>
                </a:solidFill>
              </a:rPr>
              <a:t>All indoor activities*</a:t>
            </a:r>
            <a:endParaRPr lang="en-US" dirty="0">
              <a:solidFill>
                <a:schemeClr val="bg1">
                  <a:lumMod val="50000"/>
                </a:schemeClr>
              </a:solidFill>
              <a:cs typeface="Calibri"/>
            </a:endParaRPr>
          </a:p>
          <a:p>
            <a:pPr algn="ctr"/>
            <a:r>
              <a:rPr lang="en-AU" dirty="0">
                <a:solidFill>
                  <a:schemeClr val="bg1">
                    <a:lumMod val="50000"/>
                  </a:schemeClr>
                </a:solidFill>
              </a:rPr>
              <a:t>All outdoor activities* Unlimited travel</a:t>
            </a:r>
            <a:endParaRPr lang="en-AU" dirty="0">
              <a:solidFill>
                <a:schemeClr val="bg1">
                  <a:lumMod val="50000"/>
                </a:schemeClr>
              </a:solidFill>
              <a:cs typeface="Calibri"/>
            </a:endParaRPr>
          </a:p>
          <a:p>
            <a:pPr algn="ctr"/>
            <a:r>
              <a:rPr lang="en-AU" dirty="0">
                <a:solidFill>
                  <a:schemeClr val="bg1">
                    <a:lumMod val="50000"/>
                  </a:schemeClr>
                </a:solidFill>
              </a:rPr>
              <a:t> within Queensland</a:t>
            </a:r>
            <a:r>
              <a:rPr lang="en-AU" dirty="0">
                <a:solidFill>
                  <a:schemeClr val="bg1">
                    <a:lumMod val="50000"/>
                  </a:schemeClr>
                </a:solidFill>
                <a:ea typeface="+mn-lt"/>
                <a:cs typeface="+mn-lt"/>
              </a:rPr>
              <a:t> and some interstate travel</a:t>
            </a:r>
            <a:r>
              <a:rPr lang="en-AU" dirty="0">
                <a:solidFill>
                  <a:schemeClr val="tx1"/>
                </a:solidFill>
                <a:ea typeface="+mn-lt"/>
                <a:cs typeface="+mn-lt"/>
              </a:rPr>
              <a:t> </a:t>
            </a:r>
            <a:endParaRPr lang="en-AU" dirty="0">
              <a:solidFill>
                <a:schemeClr val="tx1"/>
              </a:solidFill>
            </a:endParaRPr>
          </a:p>
          <a:p>
            <a:pPr algn="ctr"/>
            <a:endParaRPr lang="en-AU" dirty="0">
              <a:solidFill>
                <a:schemeClr val="bg1">
                  <a:lumMod val="50000"/>
                </a:schemeClr>
              </a:solidFill>
              <a:cs typeface="Calibri"/>
            </a:endParaRPr>
          </a:p>
          <a:p>
            <a:pPr algn="ctr"/>
            <a:r>
              <a:rPr lang="en-US" b="1" dirty="0">
                <a:solidFill>
                  <a:schemeClr val="bg1">
                    <a:lumMod val="50000"/>
                  </a:schemeClr>
                </a:solidFill>
              </a:rPr>
              <a:t>50 - 100 people depending on area,</a:t>
            </a:r>
            <a:r>
              <a:rPr lang="en-US" dirty="0">
                <a:solidFill>
                  <a:schemeClr val="bg1">
                    <a:lumMod val="50000"/>
                  </a:schemeClr>
                </a:solidFill>
              </a:rPr>
              <a:t> social distancing, cough etiquette. </a:t>
            </a:r>
            <a:endParaRPr lang="en-US" dirty="0">
              <a:solidFill>
                <a:schemeClr val="bg1">
                  <a:lumMod val="50000"/>
                </a:schemeClr>
              </a:solidFill>
              <a:cs typeface="Calibri"/>
            </a:endParaRPr>
          </a:p>
          <a:p>
            <a:pPr algn="ctr"/>
            <a:endParaRPr lang="en-AU" dirty="0">
              <a:solidFill>
                <a:schemeClr val="bg1">
                  <a:lumMod val="50000"/>
                </a:schemeClr>
              </a:solidFill>
              <a:cs typeface="Calibri"/>
            </a:endParaRPr>
          </a:p>
          <a:p>
            <a:pPr algn="ctr"/>
            <a:r>
              <a:rPr lang="en-AU" dirty="0">
                <a:solidFill>
                  <a:schemeClr val="bg1">
                    <a:lumMod val="50000"/>
                  </a:schemeClr>
                </a:solidFill>
              </a:rPr>
              <a:t>Camping*</a:t>
            </a:r>
            <a:endParaRPr lang="en-AU" dirty="0">
              <a:solidFill>
                <a:schemeClr val="bg1">
                  <a:lumMod val="50000"/>
                </a:schemeClr>
              </a:solidFill>
              <a:cs typeface="Calibri"/>
            </a:endParaRPr>
          </a:p>
          <a:p>
            <a:pPr algn="ctr"/>
            <a:r>
              <a:rPr lang="en-AU" dirty="0">
                <a:solidFill>
                  <a:schemeClr val="bg1">
                    <a:lumMod val="50000"/>
                  </a:schemeClr>
                </a:solidFill>
              </a:rPr>
              <a:t>Use of the Scout Den*</a:t>
            </a:r>
            <a:endParaRPr lang="en-AU" dirty="0">
              <a:solidFill>
                <a:schemeClr val="bg1">
                  <a:lumMod val="50000"/>
                </a:schemeClr>
              </a:solidFill>
              <a:cs typeface="Calibri"/>
            </a:endParaRPr>
          </a:p>
          <a:p>
            <a:pPr algn="ctr"/>
            <a:r>
              <a:rPr lang="en-AU" dirty="0">
                <a:solidFill>
                  <a:schemeClr val="bg1">
                    <a:lumMod val="50000"/>
                  </a:schemeClr>
                </a:solidFill>
              </a:rPr>
              <a:t>*Restrictions appl</a:t>
            </a:r>
            <a:r>
              <a:rPr lang="en-AU" dirty="0">
                <a:solidFill>
                  <a:schemeClr val="tx1"/>
                </a:solidFill>
              </a:rPr>
              <a:t>y</a:t>
            </a:r>
            <a:endParaRPr lang="en-AU" dirty="0">
              <a:solidFill>
                <a:schemeClr val="tx1"/>
              </a:solidFill>
              <a:cs typeface="Calibri"/>
            </a:endParaRPr>
          </a:p>
        </p:txBody>
      </p:sp>
    </p:spTree>
    <p:extLst>
      <p:ext uri="{BB962C8B-B14F-4D97-AF65-F5344CB8AC3E}">
        <p14:creationId xmlns:p14="http://schemas.microsoft.com/office/powerpoint/2010/main" val="621678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1659C7C7-F0AD-424F-AB3E-D5C4B590AF83}"/>
              </a:ext>
            </a:extLst>
          </p:cNvPr>
          <p:cNvSpPr/>
          <p:nvPr/>
        </p:nvSpPr>
        <p:spPr>
          <a:xfrm>
            <a:off x="1961965" y="2438040"/>
            <a:ext cx="2698811" cy="4196993"/>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a:solidFill>
                  <a:schemeClr val="tx1"/>
                </a:solidFill>
              </a:rPr>
              <a:t>Specific Restrictions</a:t>
            </a:r>
          </a:p>
          <a:p>
            <a:endParaRPr lang="en-US" b="1">
              <a:solidFill>
                <a:schemeClr val="tx1"/>
              </a:solidFill>
            </a:endParaRPr>
          </a:p>
          <a:p>
            <a:r>
              <a:rPr lang="en-US" b="1">
                <a:solidFill>
                  <a:schemeClr val="tx1"/>
                </a:solidFill>
              </a:rPr>
              <a:t>Gathering size:</a:t>
            </a:r>
            <a:r>
              <a:rPr lang="en-US">
                <a:solidFill>
                  <a:schemeClr val="tx1"/>
                </a:solidFill>
              </a:rPr>
              <a:t> No more than 10 people in outdoor activity patrols</a:t>
            </a:r>
          </a:p>
          <a:p>
            <a:endParaRPr lang="en-US" b="1">
              <a:solidFill>
                <a:schemeClr val="tx1"/>
              </a:solidFill>
            </a:endParaRPr>
          </a:p>
          <a:p>
            <a:r>
              <a:rPr lang="en-US" b="1">
                <a:solidFill>
                  <a:schemeClr val="tx1"/>
                </a:solidFill>
              </a:rPr>
              <a:t>Distance: </a:t>
            </a:r>
            <a:r>
              <a:rPr lang="en-US">
                <a:solidFill>
                  <a:schemeClr val="tx1"/>
                </a:solidFill>
              </a:rPr>
              <a:t>150km max</a:t>
            </a:r>
          </a:p>
          <a:p>
            <a:endParaRPr lang="en-US" b="1">
              <a:solidFill>
                <a:schemeClr val="tx1"/>
              </a:solidFill>
            </a:endParaRPr>
          </a:p>
          <a:p>
            <a:r>
              <a:rPr lang="en-US" b="1">
                <a:solidFill>
                  <a:schemeClr val="tx1"/>
                </a:solidFill>
              </a:rPr>
              <a:t>Equipment: </a:t>
            </a:r>
            <a:r>
              <a:rPr lang="en-US">
                <a:solidFill>
                  <a:schemeClr val="tx1"/>
                </a:solidFill>
              </a:rPr>
              <a:t>dedicated PPE, no sharing of equipment e.g. paddles, vests</a:t>
            </a:r>
          </a:p>
          <a:p>
            <a:endParaRPr lang="en-US" b="1">
              <a:solidFill>
                <a:schemeClr val="tx1"/>
              </a:solidFill>
            </a:endParaRPr>
          </a:p>
        </p:txBody>
      </p:sp>
      <p:sp>
        <p:nvSpPr>
          <p:cNvPr id="12" name="Rectangle: Rounded Corners 11">
            <a:extLst>
              <a:ext uri="{FF2B5EF4-FFF2-40B4-BE49-F238E27FC236}">
                <a16:creationId xmlns:a16="http://schemas.microsoft.com/office/drawing/2014/main" id="{E709640C-EA8B-4A1D-A409-92847ECB7C0A}"/>
              </a:ext>
            </a:extLst>
          </p:cNvPr>
          <p:cNvSpPr/>
          <p:nvPr/>
        </p:nvSpPr>
        <p:spPr>
          <a:xfrm>
            <a:off x="4811697" y="2438040"/>
            <a:ext cx="7160760" cy="4196994"/>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General Restrictions</a:t>
            </a:r>
          </a:p>
          <a:p>
            <a:pPr algn="ctr"/>
            <a:endParaRPr lang="en-US" b="1" dirty="0">
              <a:solidFill>
                <a:schemeClr val="tx1"/>
              </a:solidFill>
            </a:endParaRPr>
          </a:p>
          <a:p>
            <a:r>
              <a:rPr lang="en-US" b="1" dirty="0">
                <a:solidFill>
                  <a:schemeClr val="tx1"/>
                </a:solidFill>
              </a:rPr>
              <a:t>General: </a:t>
            </a:r>
            <a:r>
              <a:rPr lang="en-US" dirty="0">
                <a:solidFill>
                  <a:schemeClr val="tx1"/>
                </a:solidFill>
              </a:rPr>
              <a:t>Social distancing, members who are vulnerable (age, health) should not attend F2F, Hand washing remains the key, cough etiquette </a:t>
            </a:r>
          </a:p>
          <a:p>
            <a:endParaRPr lang="en-US" b="1" dirty="0">
              <a:solidFill>
                <a:schemeClr val="tx1"/>
              </a:solidFill>
            </a:endParaRPr>
          </a:p>
          <a:p>
            <a:r>
              <a:rPr lang="en-US" b="1" dirty="0">
                <a:solidFill>
                  <a:schemeClr val="tx1"/>
                </a:solidFill>
              </a:rPr>
              <a:t>Equipment: </a:t>
            </a:r>
            <a:r>
              <a:rPr lang="en-US" dirty="0">
                <a:solidFill>
                  <a:schemeClr val="tx1"/>
                </a:solidFill>
              </a:rPr>
              <a:t>dedicated PPE, minimise sharing of equipment, </a:t>
            </a:r>
            <a:endParaRPr lang="en-US" dirty="0">
              <a:solidFill>
                <a:schemeClr val="tx1"/>
              </a:solidFill>
              <a:cs typeface="Calibri"/>
            </a:endParaRPr>
          </a:p>
          <a:p>
            <a:r>
              <a:rPr lang="en-US" dirty="0">
                <a:solidFill>
                  <a:schemeClr val="tx1"/>
                </a:solidFill>
              </a:rPr>
              <a:t>all equipment sanitised before and after use</a:t>
            </a:r>
            <a:endParaRPr lang="en-US" dirty="0">
              <a:solidFill>
                <a:schemeClr val="tx1"/>
              </a:solidFill>
              <a:cs typeface="Calibri"/>
            </a:endParaRPr>
          </a:p>
          <a:p>
            <a:endParaRPr lang="en-AU" b="1" dirty="0">
              <a:solidFill>
                <a:schemeClr val="tx1"/>
              </a:solidFill>
            </a:endParaRPr>
          </a:p>
          <a:p>
            <a:r>
              <a:rPr lang="en-AU" b="1" dirty="0">
                <a:solidFill>
                  <a:schemeClr val="tx1"/>
                </a:solidFill>
              </a:rPr>
              <a:t>Car-pooling: </a:t>
            </a:r>
            <a:r>
              <a:rPr lang="en-AU" dirty="0">
                <a:solidFill>
                  <a:schemeClr val="tx1"/>
                </a:solidFill>
              </a:rPr>
              <a:t>choice to car-pool should be by agreement between parents. Do not transport any member with respiratory symptoms.</a:t>
            </a:r>
            <a:endParaRPr lang="en-AU" u="sng" dirty="0">
              <a:solidFill>
                <a:schemeClr val="tx1"/>
              </a:solidFill>
              <a:cs typeface="Calibri"/>
            </a:endParaRPr>
          </a:p>
          <a:p>
            <a:endParaRPr lang="en-US" b="1" dirty="0">
              <a:solidFill>
                <a:schemeClr val="tx1"/>
              </a:solidFill>
            </a:endParaRPr>
          </a:p>
          <a:p>
            <a:r>
              <a:rPr lang="en-US" b="1" dirty="0">
                <a:solidFill>
                  <a:schemeClr val="tx1"/>
                </a:solidFill>
              </a:rPr>
              <a:t>Illness: </a:t>
            </a:r>
            <a:r>
              <a:rPr lang="en-US" dirty="0">
                <a:solidFill>
                  <a:schemeClr val="tx1"/>
                </a:solidFill>
              </a:rPr>
              <a:t>no attendance, isolation and return home if become ill during activity.</a:t>
            </a:r>
            <a:endParaRPr lang="en-AU" dirty="0">
              <a:solidFill>
                <a:schemeClr val="tx1"/>
              </a:solidFill>
            </a:endParaRPr>
          </a:p>
        </p:txBody>
      </p:sp>
      <p:sp>
        <p:nvSpPr>
          <p:cNvPr id="13" name="Arrow: Chevron 12">
            <a:extLst>
              <a:ext uri="{FF2B5EF4-FFF2-40B4-BE49-F238E27FC236}">
                <a16:creationId xmlns:a16="http://schemas.microsoft.com/office/drawing/2014/main" id="{D9EDE01C-263E-4782-A8A0-56388CD58E24}"/>
              </a:ext>
            </a:extLst>
          </p:cNvPr>
          <p:cNvSpPr/>
          <p:nvPr/>
        </p:nvSpPr>
        <p:spPr>
          <a:xfrm>
            <a:off x="1961965" y="1137652"/>
            <a:ext cx="10010492" cy="996593"/>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a:solidFill>
                  <a:schemeClr val="tx1"/>
                </a:solidFill>
              </a:rPr>
              <a:t>Stage 1</a:t>
            </a:r>
          </a:p>
          <a:p>
            <a:pPr algn="ctr"/>
            <a:r>
              <a:rPr lang="en-AU" b="1">
                <a:solidFill>
                  <a:schemeClr val="tx1"/>
                </a:solidFill>
              </a:rPr>
              <a:t>15 May – 1 June 2020</a:t>
            </a:r>
            <a:endParaRPr lang="en-AU" b="1">
              <a:solidFill>
                <a:schemeClr val="tx1"/>
              </a:solidFill>
              <a:cs typeface="Calibri"/>
            </a:endParaRPr>
          </a:p>
        </p:txBody>
      </p:sp>
      <p:sp>
        <p:nvSpPr>
          <p:cNvPr id="14" name="TextBox 13">
            <a:extLst>
              <a:ext uri="{FF2B5EF4-FFF2-40B4-BE49-F238E27FC236}">
                <a16:creationId xmlns:a16="http://schemas.microsoft.com/office/drawing/2014/main" id="{9F53E626-B2E7-45A3-A0D0-38F64842C442}"/>
              </a:ext>
            </a:extLst>
          </p:cNvPr>
          <p:cNvSpPr txBox="1"/>
          <p:nvPr/>
        </p:nvSpPr>
        <p:spPr>
          <a:xfrm>
            <a:off x="1767552" y="222966"/>
            <a:ext cx="9822161" cy="461665"/>
          </a:xfrm>
          <a:prstGeom prst="rect">
            <a:avLst/>
          </a:prstGeom>
          <a:noFill/>
        </p:spPr>
        <p:txBody>
          <a:bodyPr wrap="square" rtlCol="0" anchor="t">
            <a:spAutoFit/>
          </a:bodyPr>
          <a:lstStyle/>
          <a:p>
            <a:r>
              <a:rPr lang="en-AU" sz="2400" b="1"/>
              <a:t>Scouts Queensland COVID-19 restrictions for Stage 1</a:t>
            </a:r>
          </a:p>
        </p:txBody>
      </p:sp>
    </p:spTree>
    <p:extLst>
      <p:ext uri="{BB962C8B-B14F-4D97-AF65-F5344CB8AC3E}">
        <p14:creationId xmlns:p14="http://schemas.microsoft.com/office/powerpoint/2010/main" val="1303540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02FEE54F-16BE-4B5B-BAD8-541F17AD2B34}"/>
              </a:ext>
            </a:extLst>
          </p:cNvPr>
          <p:cNvSpPr/>
          <p:nvPr/>
        </p:nvSpPr>
        <p:spPr>
          <a:xfrm>
            <a:off x="1796197" y="2229724"/>
            <a:ext cx="3251771" cy="4405309"/>
          </a:xfrm>
          <a:prstGeom prst="roundRect">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solidFill>
                  <a:schemeClr val="bg1">
                    <a:lumMod val="65000"/>
                  </a:schemeClr>
                </a:solidFill>
              </a:rPr>
              <a:t>Scouting@Home</a:t>
            </a:r>
          </a:p>
          <a:p>
            <a:pPr algn="ctr"/>
            <a:endParaRPr lang="en-AU">
              <a:solidFill>
                <a:schemeClr val="bg1">
                  <a:lumMod val="65000"/>
                </a:schemeClr>
              </a:solidFill>
            </a:endParaRPr>
          </a:p>
          <a:p>
            <a:pPr algn="ctr"/>
            <a:r>
              <a:rPr lang="en-AU">
                <a:solidFill>
                  <a:schemeClr val="bg1">
                    <a:lumMod val="65000"/>
                  </a:schemeClr>
                </a:solidFill>
              </a:rPr>
              <a:t>Supplemented by </a:t>
            </a:r>
          </a:p>
          <a:p>
            <a:pPr algn="ctr"/>
            <a:r>
              <a:rPr lang="en-AU">
                <a:solidFill>
                  <a:schemeClr val="bg1">
                    <a:lumMod val="65000"/>
                  </a:schemeClr>
                </a:solidFill>
              </a:rPr>
              <a:t>outdoor activities* of </a:t>
            </a:r>
            <a:r>
              <a:rPr lang="en-AU" b="1">
                <a:solidFill>
                  <a:schemeClr val="bg1">
                    <a:lumMod val="65000"/>
                  </a:schemeClr>
                </a:solidFill>
              </a:rPr>
              <a:t>n</a:t>
            </a:r>
            <a:r>
              <a:rPr lang="en-US" b="1">
                <a:solidFill>
                  <a:schemeClr val="bg1">
                    <a:lumMod val="65000"/>
                  </a:schemeClr>
                </a:solidFill>
              </a:rPr>
              <a:t>o more than 10 people</a:t>
            </a:r>
            <a:r>
              <a:rPr lang="en-US">
                <a:solidFill>
                  <a:schemeClr val="bg1">
                    <a:lumMod val="65000"/>
                  </a:schemeClr>
                </a:solidFill>
              </a:rPr>
              <a:t>, social distancing. </a:t>
            </a:r>
          </a:p>
          <a:p>
            <a:pPr algn="ctr"/>
            <a:endParaRPr lang="en-AU">
              <a:solidFill>
                <a:schemeClr val="bg1">
                  <a:lumMod val="65000"/>
                </a:schemeClr>
              </a:solidFill>
            </a:endParaRPr>
          </a:p>
          <a:p>
            <a:pPr algn="ctr"/>
            <a:r>
              <a:rPr lang="en-AU">
                <a:solidFill>
                  <a:schemeClr val="bg1">
                    <a:lumMod val="65000"/>
                  </a:schemeClr>
                </a:solidFill>
              </a:rPr>
              <a:t>Outdoors activities - all non-OAS and nominated OAS incl bushwalking, sailing, cycling, mountain biking, kayaking, canoeing, sea kayaking, SUP</a:t>
            </a:r>
          </a:p>
          <a:p>
            <a:pPr algn="ctr"/>
            <a:r>
              <a:rPr lang="en-AU">
                <a:solidFill>
                  <a:schemeClr val="bg1">
                    <a:lumMod val="65000"/>
                  </a:schemeClr>
                </a:solidFill>
              </a:rPr>
              <a:t>NO camping, </a:t>
            </a:r>
            <a:endParaRPr lang="en-US">
              <a:solidFill>
                <a:schemeClr val="bg1">
                  <a:lumMod val="65000"/>
                </a:schemeClr>
              </a:solidFill>
            </a:endParaRPr>
          </a:p>
          <a:p>
            <a:pPr algn="ctr"/>
            <a:r>
              <a:rPr lang="en-AU">
                <a:solidFill>
                  <a:schemeClr val="bg1">
                    <a:lumMod val="65000"/>
                  </a:schemeClr>
                </a:solidFill>
              </a:rPr>
              <a:t>NO Scout Den for activities</a:t>
            </a:r>
          </a:p>
          <a:p>
            <a:pPr algn="ctr"/>
            <a:r>
              <a:rPr lang="en-AU">
                <a:solidFill>
                  <a:schemeClr val="bg1">
                    <a:lumMod val="65000"/>
                  </a:schemeClr>
                </a:solidFill>
              </a:rPr>
              <a:t>*Restrictions apply</a:t>
            </a:r>
          </a:p>
        </p:txBody>
      </p:sp>
      <p:sp>
        <p:nvSpPr>
          <p:cNvPr id="10" name="Arrow: Chevron 9">
            <a:extLst>
              <a:ext uri="{FF2B5EF4-FFF2-40B4-BE49-F238E27FC236}">
                <a16:creationId xmlns:a16="http://schemas.microsoft.com/office/drawing/2014/main" id="{BD66E2BD-1CFA-4D08-96E6-28C783B4FEF2}"/>
              </a:ext>
            </a:extLst>
          </p:cNvPr>
          <p:cNvSpPr/>
          <p:nvPr/>
        </p:nvSpPr>
        <p:spPr>
          <a:xfrm>
            <a:off x="1785233" y="991295"/>
            <a:ext cx="3251771" cy="996593"/>
          </a:xfrm>
          <a:prstGeom prst="chevron">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a:solidFill>
                  <a:schemeClr val="bg1">
                    <a:lumMod val="65000"/>
                  </a:schemeClr>
                </a:solidFill>
              </a:rPr>
              <a:t>Stage 1</a:t>
            </a:r>
          </a:p>
          <a:p>
            <a:pPr algn="ctr"/>
            <a:r>
              <a:rPr lang="en-AU" b="1">
                <a:solidFill>
                  <a:schemeClr val="bg1">
                    <a:lumMod val="65000"/>
                  </a:schemeClr>
                </a:solidFill>
              </a:rPr>
              <a:t>15 May – 11 June 2020</a:t>
            </a:r>
          </a:p>
        </p:txBody>
      </p:sp>
      <p:sp>
        <p:nvSpPr>
          <p:cNvPr id="11" name="Arrow: Chevron 10">
            <a:extLst>
              <a:ext uri="{FF2B5EF4-FFF2-40B4-BE49-F238E27FC236}">
                <a16:creationId xmlns:a16="http://schemas.microsoft.com/office/drawing/2014/main" id="{2DFC6C12-A9F8-4B54-B02F-9D05E9771B6F}"/>
              </a:ext>
            </a:extLst>
          </p:cNvPr>
          <p:cNvSpPr/>
          <p:nvPr/>
        </p:nvSpPr>
        <p:spPr>
          <a:xfrm>
            <a:off x="5225367" y="991295"/>
            <a:ext cx="3251771" cy="996593"/>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a:solidFill>
                  <a:schemeClr val="tx1"/>
                </a:solidFill>
              </a:rPr>
              <a:t>Stage 2</a:t>
            </a:r>
          </a:p>
          <a:p>
            <a:pPr algn="ctr"/>
            <a:r>
              <a:rPr lang="en-AU" b="1">
                <a:solidFill>
                  <a:schemeClr val="tx1"/>
                </a:solidFill>
              </a:rPr>
              <a:t>1 June – 2 July 2020</a:t>
            </a:r>
            <a:endParaRPr lang="en-AU" b="1">
              <a:solidFill>
                <a:schemeClr val="tx1"/>
              </a:solidFill>
              <a:cs typeface="Calibri"/>
            </a:endParaRPr>
          </a:p>
        </p:txBody>
      </p:sp>
      <p:sp>
        <p:nvSpPr>
          <p:cNvPr id="12" name="Arrow: Chevron 11">
            <a:extLst>
              <a:ext uri="{FF2B5EF4-FFF2-40B4-BE49-F238E27FC236}">
                <a16:creationId xmlns:a16="http://schemas.microsoft.com/office/drawing/2014/main" id="{341A1C4A-AD34-4548-B474-2A196A7E65D8}"/>
              </a:ext>
            </a:extLst>
          </p:cNvPr>
          <p:cNvSpPr/>
          <p:nvPr/>
        </p:nvSpPr>
        <p:spPr>
          <a:xfrm>
            <a:off x="8665501" y="991296"/>
            <a:ext cx="3251771" cy="996593"/>
          </a:xfrm>
          <a:prstGeom prst="chevron">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a:solidFill>
                  <a:schemeClr val="bg1">
                    <a:lumMod val="65000"/>
                  </a:schemeClr>
                </a:solidFill>
              </a:rPr>
              <a:t>Stage 3</a:t>
            </a:r>
          </a:p>
          <a:p>
            <a:pPr algn="ctr"/>
            <a:r>
              <a:rPr lang="en-AU" b="1">
                <a:solidFill>
                  <a:schemeClr val="bg1">
                    <a:lumMod val="65000"/>
                  </a:schemeClr>
                </a:solidFill>
              </a:rPr>
              <a:t>3 July 2020 -&gt;</a:t>
            </a:r>
            <a:endParaRPr lang="en-AU" b="1">
              <a:solidFill>
                <a:schemeClr val="bg1">
                  <a:lumMod val="65000"/>
                </a:schemeClr>
              </a:solidFill>
              <a:cs typeface="Calibri"/>
            </a:endParaRPr>
          </a:p>
        </p:txBody>
      </p:sp>
      <p:sp>
        <p:nvSpPr>
          <p:cNvPr id="14" name="TextBox 13">
            <a:extLst>
              <a:ext uri="{FF2B5EF4-FFF2-40B4-BE49-F238E27FC236}">
                <a16:creationId xmlns:a16="http://schemas.microsoft.com/office/drawing/2014/main" id="{4BBE678A-F489-4EE5-83C3-26BA346A16E9}"/>
              </a:ext>
            </a:extLst>
          </p:cNvPr>
          <p:cNvSpPr txBox="1"/>
          <p:nvPr/>
        </p:nvSpPr>
        <p:spPr>
          <a:xfrm>
            <a:off x="1801679" y="406742"/>
            <a:ext cx="9936829" cy="461665"/>
          </a:xfrm>
          <a:prstGeom prst="rect">
            <a:avLst/>
          </a:prstGeom>
          <a:noFill/>
        </p:spPr>
        <p:txBody>
          <a:bodyPr wrap="square" rtlCol="0">
            <a:spAutoFit/>
          </a:bodyPr>
          <a:lstStyle/>
          <a:p>
            <a:r>
              <a:rPr lang="en-AU" sz="2400" b="1"/>
              <a:t>Scouts Queensland easing of COVID-19 restrictions</a:t>
            </a:r>
          </a:p>
        </p:txBody>
      </p:sp>
      <p:sp>
        <p:nvSpPr>
          <p:cNvPr id="2" name="Rectangle: Rounded Corners 1">
            <a:extLst>
              <a:ext uri="{FF2B5EF4-FFF2-40B4-BE49-F238E27FC236}">
                <a16:creationId xmlns:a16="http://schemas.microsoft.com/office/drawing/2014/main" id="{1F58AFE3-2077-4417-BAA0-5F9DB343202A}"/>
              </a:ext>
            </a:extLst>
          </p:cNvPr>
          <p:cNvSpPr/>
          <p:nvPr/>
        </p:nvSpPr>
        <p:spPr>
          <a:xfrm>
            <a:off x="5237659" y="2234874"/>
            <a:ext cx="3251771" cy="4399828"/>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solidFill>
                  <a:schemeClr val="tx1"/>
                </a:solidFill>
              </a:rPr>
              <a:t>Face to face Scouting  with</a:t>
            </a:r>
            <a:endParaRPr lang="en-AU">
              <a:solidFill>
                <a:schemeClr val="tx1"/>
              </a:solidFill>
              <a:cs typeface="Calibri"/>
            </a:endParaRPr>
          </a:p>
          <a:p>
            <a:pPr algn="ctr"/>
            <a:r>
              <a:rPr lang="en-AU" err="1">
                <a:solidFill>
                  <a:schemeClr val="tx1"/>
                </a:solidFill>
              </a:rPr>
              <a:t>Scouting@Home</a:t>
            </a:r>
            <a:r>
              <a:rPr lang="en-AU">
                <a:solidFill>
                  <a:schemeClr val="tx1"/>
                </a:solidFill>
              </a:rPr>
              <a:t> to limit face to face numbers</a:t>
            </a:r>
            <a:endParaRPr lang="en-AU">
              <a:solidFill>
                <a:schemeClr val="tx1"/>
              </a:solidFill>
              <a:cs typeface="Calibri"/>
            </a:endParaRPr>
          </a:p>
          <a:p>
            <a:pPr algn="ctr"/>
            <a:endParaRPr lang="en-AU">
              <a:solidFill>
                <a:schemeClr val="tx1"/>
              </a:solidFill>
              <a:ea typeface="+mn-lt"/>
              <a:cs typeface="+mn-lt"/>
            </a:endParaRPr>
          </a:p>
          <a:p>
            <a:pPr algn="ctr"/>
            <a:r>
              <a:rPr lang="en-AU">
                <a:solidFill>
                  <a:schemeClr val="tx1"/>
                </a:solidFill>
                <a:ea typeface="+mn-lt"/>
                <a:cs typeface="+mn-lt"/>
              </a:rPr>
              <a:t>All indoor activities*</a:t>
            </a:r>
            <a:endParaRPr lang="en-US">
              <a:solidFill>
                <a:schemeClr val="tx1"/>
              </a:solidFill>
              <a:ea typeface="+mn-lt"/>
              <a:cs typeface="+mn-lt"/>
            </a:endParaRPr>
          </a:p>
          <a:p>
            <a:pPr algn="ctr"/>
            <a:r>
              <a:rPr lang="en-AU">
                <a:solidFill>
                  <a:schemeClr val="tx1"/>
                </a:solidFill>
                <a:ea typeface="+mn-lt"/>
                <a:cs typeface="+mn-lt"/>
              </a:rPr>
              <a:t>All outdoor activities* </a:t>
            </a:r>
            <a:endParaRPr lang="en-US">
              <a:solidFill>
                <a:schemeClr val="tx1"/>
              </a:solidFill>
              <a:ea typeface="+mn-lt"/>
              <a:cs typeface="+mn-lt"/>
            </a:endParaRPr>
          </a:p>
          <a:p>
            <a:pPr algn="ctr"/>
            <a:r>
              <a:rPr lang="en-AU">
                <a:solidFill>
                  <a:schemeClr val="tx1"/>
                </a:solidFill>
                <a:ea typeface="+mn-lt"/>
                <a:cs typeface="+mn-lt"/>
              </a:rPr>
              <a:t>Unlimited travel within Queensland, </a:t>
            </a:r>
          </a:p>
          <a:p>
            <a:pPr algn="ctr"/>
            <a:r>
              <a:rPr lang="en-AU" b="1">
                <a:solidFill>
                  <a:schemeClr val="tx1"/>
                </a:solidFill>
                <a:ea typeface="+mn-lt"/>
                <a:cs typeface="+mn-lt"/>
              </a:rPr>
              <a:t>N</a:t>
            </a:r>
            <a:r>
              <a:rPr lang="en-US" b="1">
                <a:solidFill>
                  <a:schemeClr val="tx1"/>
                </a:solidFill>
                <a:ea typeface="+mn-lt"/>
                <a:cs typeface="+mn-lt"/>
              </a:rPr>
              <a:t>o more than 20 people</a:t>
            </a:r>
            <a:r>
              <a:rPr lang="en-US">
                <a:solidFill>
                  <a:schemeClr val="tx1"/>
                </a:solidFill>
                <a:ea typeface="+mn-lt"/>
                <a:cs typeface="+mn-lt"/>
              </a:rPr>
              <a:t>, social distancing, cough etiquette.</a:t>
            </a:r>
          </a:p>
          <a:p>
            <a:pPr algn="ctr"/>
            <a:endParaRPr lang="en-AU">
              <a:solidFill>
                <a:schemeClr val="tx1"/>
              </a:solidFill>
              <a:cs typeface="Calibri"/>
            </a:endParaRPr>
          </a:p>
          <a:p>
            <a:pPr algn="ctr"/>
            <a:r>
              <a:rPr lang="en-AU">
                <a:solidFill>
                  <a:schemeClr val="tx1"/>
                </a:solidFill>
              </a:rPr>
              <a:t>Camping*</a:t>
            </a:r>
            <a:endParaRPr lang="en-AU">
              <a:solidFill>
                <a:schemeClr val="tx1"/>
              </a:solidFill>
              <a:cs typeface="Calibri"/>
            </a:endParaRPr>
          </a:p>
          <a:p>
            <a:pPr algn="ctr"/>
            <a:r>
              <a:rPr lang="en-AU">
                <a:solidFill>
                  <a:schemeClr val="tx1"/>
                </a:solidFill>
              </a:rPr>
              <a:t>Use of the Scout Den*</a:t>
            </a:r>
            <a:endParaRPr lang="en-AU">
              <a:solidFill>
                <a:schemeClr val="tx1"/>
              </a:solidFill>
              <a:cs typeface="Calibri"/>
            </a:endParaRPr>
          </a:p>
          <a:p>
            <a:pPr algn="ctr"/>
            <a:r>
              <a:rPr lang="en-AU">
                <a:solidFill>
                  <a:schemeClr val="tx1"/>
                </a:solidFill>
              </a:rPr>
              <a:t>*Restrictions apply</a:t>
            </a:r>
            <a:endParaRPr lang="en-AU">
              <a:solidFill>
                <a:schemeClr val="tx1"/>
              </a:solidFill>
              <a:cs typeface="Calibri"/>
            </a:endParaRPr>
          </a:p>
        </p:txBody>
      </p:sp>
      <p:sp>
        <p:nvSpPr>
          <p:cNvPr id="3" name="Rectangle: Rounded Corners 2">
            <a:extLst>
              <a:ext uri="{FF2B5EF4-FFF2-40B4-BE49-F238E27FC236}">
                <a16:creationId xmlns:a16="http://schemas.microsoft.com/office/drawing/2014/main" id="{7D2104D0-BF57-484B-AAB6-6781323927D9}"/>
              </a:ext>
            </a:extLst>
          </p:cNvPr>
          <p:cNvSpPr/>
          <p:nvPr/>
        </p:nvSpPr>
        <p:spPr>
          <a:xfrm>
            <a:off x="8715141" y="2226237"/>
            <a:ext cx="3251771" cy="4402489"/>
          </a:xfrm>
          <a:prstGeom prst="roundRect">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bg1">
                    <a:lumMod val="50000"/>
                  </a:schemeClr>
                </a:solidFill>
              </a:rPr>
              <a:t>Face to face Scouting  supplemented by </a:t>
            </a:r>
            <a:endParaRPr lang="en-AU" dirty="0">
              <a:solidFill>
                <a:schemeClr val="bg1">
                  <a:lumMod val="50000"/>
                </a:schemeClr>
              </a:solidFill>
              <a:cs typeface="Calibri"/>
            </a:endParaRPr>
          </a:p>
          <a:p>
            <a:pPr algn="ctr"/>
            <a:r>
              <a:rPr lang="en-AU" dirty="0" err="1">
                <a:solidFill>
                  <a:schemeClr val="bg1">
                    <a:lumMod val="50000"/>
                  </a:schemeClr>
                </a:solidFill>
              </a:rPr>
              <a:t>Scouting@Home</a:t>
            </a:r>
            <a:endParaRPr lang="en-AU" dirty="0">
              <a:solidFill>
                <a:schemeClr val="bg1">
                  <a:lumMod val="50000"/>
                </a:schemeClr>
              </a:solidFill>
              <a:cs typeface="Calibri"/>
            </a:endParaRPr>
          </a:p>
          <a:p>
            <a:pPr algn="ctr"/>
            <a:endParaRPr lang="en-AU" dirty="0">
              <a:solidFill>
                <a:schemeClr val="bg1">
                  <a:lumMod val="50000"/>
                </a:schemeClr>
              </a:solidFill>
              <a:cs typeface="Calibri"/>
            </a:endParaRPr>
          </a:p>
          <a:p>
            <a:pPr algn="ctr"/>
            <a:r>
              <a:rPr lang="en-AU" dirty="0">
                <a:solidFill>
                  <a:schemeClr val="bg1">
                    <a:lumMod val="50000"/>
                  </a:schemeClr>
                </a:solidFill>
              </a:rPr>
              <a:t>All indoor activities*</a:t>
            </a:r>
            <a:endParaRPr lang="en-US" dirty="0">
              <a:solidFill>
                <a:schemeClr val="bg1">
                  <a:lumMod val="50000"/>
                </a:schemeClr>
              </a:solidFill>
              <a:cs typeface="Calibri"/>
            </a:endParaRPr>
          </a:p>
          <a:p>
            <a:pPr algn="ctr"/>
            <a:r>
              <a:rPr lang="en-AU" dirty="0">
                <a:solidFill>
                  <a:schemeClr val="bg1">
                    <a:lumMod val="50000"/>
                  </a:schemeClr>
                </a:solidFill>
              </a:rPr>
              <a:t>All outdoor activities* Unlimited travel within Queensland</a:t>
            </a:r>
            <a:r>
              <a:rPr lang="en-AU" dirty="0">
                <a:solidFill>
                  <a:schemeClr val="bg1">
                    <a:lumMod val="50000"/>
                  </a:schemeClr>
                </a:solidFill>
                <a:ea typeface="+mn-lt"/>
                <a:cs typeface="+mn-lt"/>
              </a:rPr>
              <a:t> and some interstate travel </a:t>
            </a:r>
          </a:p>
          <a:p>
            <a:pPr algn="ctr"/>
            <a:r>
              <a:rPr lang="en-US" b="1" dirty="0">
                <a:solidFill>
                  <a:schemeClr val="tx1"/>
                </a:solidFill>
              </a:rPr>
              <a:t>50 - 100 people depending on area</a:t>
            </a:r>
            <a:r>
              <a:rPr lang="en-US" dirty="0">
                <a:solidFill>
                  <a:schemeClr val="tx1"/>
                </a:solidFill>
              </a:rPr>
              <a:t>,</a:t>
            </a:r>
            <a:r>
              <a:rPr lang="en-US" dirty="0">
                <a:solidFill>
                  <a:schemeClr val="bg1">
                    <a:lumMod val="50000"/>
                  </a:schemeClr>
                </a:solidFill>
              </a:rPr>
              <a:t>, social distancing, cough etiquette. </a:t>
            </a:r>
            <a:endParaRPr lang="en-US" dirty="0">
              <a:solidFill>
                <a:schemeClr val="bg1">
                  <a:lumMod val="50000"/>
                </a:schemeClr>
              </a:solidFill>
              <a:cs typeface="Calibri"/>
            </a:endParaRPr>
          </a:p>
          <a:p>
            <a:pPr algn="ctr"/>
            <a:endParaRPr lang="en-AU" dirty="0">
              <a:solidFill>
                <a:schemeClr val="bg1">
                  <a:lumMod val="50000"/>
                </a:schemeClr>
              </a:solidFill>
              <a:cs typeface="Calibri"/>
            </a:endParaRPr>
          </a:p>
          <a:p>
            <a:pPr algn="ctr"/>
            <a:r>
              <a:rPr lang="en-AU" dirty="0">
                <a:solidFill>
                  <a:schemeClr val="bg1">
                    <a:lumMod val="50000"/>
                  </a:schemeClr>
                </a:solidFill>
              </a:rPr>
              <a:t>Camping*</a:t>
            </a:r>
            <a:endParaRPr lang="en-AU" dirty="0">
              <a:solidFill>
                <a:schemeClr val="bg1">
                  <a:lumMod val="50000"/>
                </a:schemeClr>
              </a:solidFill>
              <a:cs typeface="Calibri"/>
            </a:endParaRPr>
          </a:p>
          <a:p>
            <a:pPr algn="ctr"/>
            <a:r>
              <a:rPr lang="en-AU" dirty="0">
                <a:solidFill>
                  <a:schemeClr val="bg1">
                    <a:lumMod val="50000"/>
                  </a:schemeClr>
                </a:solidFill>
              </a:rPr>
              <a:t>Use of the Scout Den*</a:t>
            </a:r>
            <a:endParaRPr lang="en-AU" dirty="0">
              <a:solidFill>
                <a:schemeClr val="bg1">
                  <a:lumMod val="50000"/>
                </a:schemeClr>
              </a:solidFill>
              <a:cs typeface="Calibri"/>
            </a:endParaRPr>
          </a:p>
          <a:p>
            <a:pPr algn="ctr"/>
            <a:r>
              <a:rPr lang="en-AU" dirty="0">
                <a:solidFill>
                  <a:schemeClr val="bg1">
                    <a:lumMod val="50000"/>
                  </a:schemeClr>
                </a:solidFill>
              </a:rPr>
              <a:t>*Restrictions apply</a:t>
            </a:r>
            <a:endParaRPr lang="en-AU" dirty="0">
              <a:solidFill>
                <a:schemeClr val="bg1">
                  <a:lumMod val="50000"/>
                </a:schemeClr>
              </a:solidFill>
              <a:cs typeface="Calibri"/>
            </a:endParaRPr>
          </a:p>
        </p:txBody>
      </p:sp>
    </p:spTree>
    <p:extLst>
      <p:ext uri="{BB962C8B-B14F-4D97-AF65-F5344CB8AC3E}">
        <p14:creationId xmlns:p14="http://schemas.microsoft.com/office/powerpoint/2010/main" val="1318051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6B9E701B-FC65-4136-AF13-DAF31851FEFB}"/>
              </a:ext>
            </a:extLst>
          </p:cNvPr>
          <p:cNvSpPr/>
          <p:nvPr/>
        </p:nvSpPr>
        <p:spPr>
          <a:xfrm>
            <a:off x="4622333" y="1682865"/>
            <a:ext cx="7374121" cy="4965705"/>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b="1" dirty="0">
                <a:solidFill>
                  <a:schemeClr val="tx1"/>
                </a:solidFill>
              </a:rPr>
              <a:t>General Restrictions</a:t>
            </a:r>
          </a:p>
          <a:p>
            <a:r>
              <a:rPr lang="en-US" sz="1700" b="1" dirty="0">
                <a:solidFill>
                  <a:schemeClr val="tx1"/>
                </a:solidFill>
              </a:rPr>
              <a:t>General: </a:t>
            </a:r>
            <a:r>
              <a:rPr lang="en-US" sz="1700" dirty="0">
                <a:solidFill>
                  <a:schemeClr val="tx1"/>
                </a:solidFill>
              </a:rPr>
              <a:t>indoor or outdoor Patrols/Sections, social distancing, cough etiquette</a:t>
            </a:r>
            <a:endParaRPr lang="en-US" sz="1700" dirty="0">
              <a:solidFill>
                <a:schemeClr val="tx1"/>
              </a:solidFill>
              <a:cs typeface="Calibri"/>
            </a:endParaRPr>
          </a:p>
          <a:p>
            <a:r>
              <a:rPr lang="en-US" sz="1700" b="1" dirty="0">
                <a:solidFill>
                  <a:schemeClr val="tx1"/>
                </a:solidFill>
              </a:rPr>
              <a:t>Equipment: </a:t>
            </a:r>
            <a:r>
              <a:rPr lang="en-US" sz="1700" dirty="0">
                <a:solidFill>
                  <a:schemeClr val="tx1"/>
                </a:solidFill>
              </a:rPr>
              <a:t>dedicated PPE, minimise sharing of equipment, </a:t>
            </a:r>
            <a:endParaRPr lang="en-US" sz="1700" dirty="0">
              <a:solidFill>
                <a:schemeClr val="tx1"/>
              </a:solidFill>
              <a:cs typeface="Calibri"/>
            </a:endParaRPr>
          </a:p>
          <a:p>
            <a:r>
              <a:rPr lang="en-US" sz="1700" dirty="0">
                <a:solidFill>
                  <a:schemeClr val="tx1"/>
                </a:solidFill>
              </a:rPr>
              <a:t>all equipment sanitised before and after use with particular focus on harnesses, ropes</a:t>
            </a:r>
            <a:endParaRPr lang="en-US" sz="1700" dirty="0">
              <a:solidFill>
                <a:schemeClr val="tx1"/>
              </a:solidFill>
              <a:cs typeface="Calibri"/>
            </a:endParaRPr>
          </a:p>
          <a:p>
            <a:r>
              <a:rPr lang="en-AU" sz="1700" b="1" dirty="0">
                <a:solidFill>
                  <a:schemeClr val="tx1"/>
                </a:solidFill>
              </a:rPr>
              <a:t>Car-pooling: </a:t>
            </a:r>
            <a:r>
              <a:rPr lang="en-AU" sz="1700" dirty="0">
                <a:solidFill>
                  <a:schemeClr val="tx1"/>
                </a:solidFill>
              </a:rPr>
              <a:t>choice to car-pool should be by agreement between parents. Do not transport any member with respiratory symptoms.</a:t>
            </a:r>
            <a:endParaRPr lang="en-AU" sz="1700" u="sng" dirty="0">
              <a:solidFill>
                <a:schemeClr val="tx1"/>
              </a:solidFill>
              <a:cs typeface="Calibri"/>
            </a:endParaRPr>
          </a:p>
          <a:p>
            <a:r>
              <a:rPr lang="en-US" sz="1700" b="1" dirty="0">
                <a:solidFill>
                  <a:schemeClr val="tx1"/>
                </a:solidFill>
              </a:rPr>
              <a:t>Camping:</a:t>
            </a:r>
            <a:r>
              <a:rPr lang="en-US" sz="1700" dirty="0">
                <a:solidFill>
                  <a:schemeClr val="tx1"/>
                </a:solidFill>
              </a:rPr>
              <a:t> max 1 person/tent or 1 family/tent, no sharing of plated food or personal utensils, stringent adherence to Scout hygiene standards </a:t>
            </a:r>
          </a:p>
          <a:p>
            <a:r>
              <a:rPr lang="en-US" sz="1700" dirty="0">
                <a:solidFill>
                  <a:schemeClr val="tx1"/>
                </a:solidFill>
              </a:rPr>
              <a:t>AM and PM disinfecting/washing of ablution blocks whilst camping taking place – door handles, light switches, shared flat surfaces</a:t>
            </a:r>
            <a:endParaRPr lang="en-US" sz="1700" dirty="0">
              <a:solidFill>
                <a:schemeClr val="tx1"/>
              </a:solidFill>
              <a:cs typeface="Calibri"/>
            </a:endParaRPr>
          </a:p>
          <a:p>
            <a:r>
              <a:rPr lang="en-US" sz="1700" b="1" dirty="0">
                <a:solidFill>
                  <a:schemeClr val="tx1"/>
                </a:solidFill>
              </a:rPr>
              <a:t>Dens: </a:t>
            </a:r>
            <a:r>
              <a:rPr lang="en-US" sz="1700" dirty="0">
                <a:solidFill>
                  <a:schemeClr val="tx1"/>
                </a:solidFill>
              </a:rPr>
              <a:t>Council ok for leased premise, sanitiser available at entry, parent pick-up outside den, kitchens/food prep surfaces wiped down before and after meeting, washbasins, taps, light switches and door handles cleaned before and after each meeting</a:t>
            </a:r>
            <a:endParaRPr lang="en-US" sz="1700" dirty="0">
              <a:solidFill>
                <a:schemeClr val="tx1"/>
              </a:solidFill>
              <a:cs typeface="Calibri"/>
            </a:endParaRPr>
          </a:p>
          <a:p>
            <a:r>
              <a:rPr lang="en-US" sz="1700" b="1" dirty="0">
                <a:solidFill>
                  <a:schemeClr val="tx1"/>
                </a:solidFill>
              </a:rPr>
              <a:t>Illness: </a:t>
            </a:r>
            <a:r>
              <a:rPr lang="en-US" sz="1700" dirty="0">
                <a:solidFill>
                  <a:schemeClr val="tx1"/>
                </a:solidFill>
              </a:rPr>
              <a:t>no attendance, isolation and return home if become ill during camp or activity</a:t>
            </a:r>
            <a:endParaRPr lang="en-AU" sz="1700" dirty="0">
              <a:solidFill>
                <a:schemeClr val="tx1"/>
              </a:solidFill>
            </a:endParaRPr>
          </a:p>
        </p:txBody>
      </p:sp>
      <p:sp>
        <p:nvSpPr>
          <p:cNvPr id="5" name="Arrow: Chevron 4">
            <a:extLst>
              <a:ext uri="{FF2B5EF4-FFF2-40B4-BE49-F238E27FC236}">
                <a16:creationId xmlns:a16="http://schemas.microsoft.com/office/drawing/2014/main" id="{20A70FCE-3E39-43A6-A0A1-EB227769C462}"/>
              </a:ext>
            </a:extLst>
          </p:cNvPr>
          <p:cNvSpPr/>
          <p:nvPr/>
        </p:nvSpPr>
        <p:spPr>
          <a:xfrm>
            <a:off x="1825793" y="790934"/>
            <a:ext cx="10170661" cy="681994"/>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a:solidFill>
                  <a:schemeClr val="tx1"/>
                </a:solidFill>
              </a:rPr>
              <a:t>Stage 2</a:t>
            </a:r>
          </a:p>
          <a:p>
            <a:pPr algn="ctr"/>
            <a:r>
              <a:rPr lang="en-AU" b="1">
                <a:solidFill>
                  <a:schemeClr val="tx1"/>
                </a:solidFill>
              </a:rPr>
              <a:t>1 June – 2 July 2020</a:t>
            </a:r>
            <a:endParaRPr lang="en-AU" b="1">
              <a:solidFill>
                <a:schemeClr val="tx1"/>
              </a:solidFill>
              <a:cs typeface="Calibri"/>
            </a:endParaRPr>
          </a:p>
        </p:txBody>
      </p:sp>
      <p:sp>
        <p:nvSpPr>
          <p:cNvPr id="6" name="TextBox 5">
            <a:extLst>
              <a:ext uri="{FF2B5EF4-FFF2-40B4-BE49-F238E27FC236}">
                <a16:creationId xmlns:a16="http://schemas.microsoft.com/office/drawing/2014/main" id="{0AC13C22-C8CC-4850-A1E4-13A400F2479D}"/>
              </a:ext>
            </a:extLst>
          </p:cNvPr>
          <p:cNvSpPr txBox="1"/>
          <p:nvPr/>
        </p:nvSpPr>
        <p:spPr>
          <a:xfrm>
            <a:off x="1825793" y="224300"/>
            <a:ext cx="9516123" cy="461665"/>
          </a:xfrm>
          <a:prstGeom prst="rect">
            <a:avLst/>
          </a:prstGeom>
          <a:noFill/>
        </p:spPr>
        <p:txBody>
          <a:bodyPr wrap="square" rtlCol="0" anchor="t">
            <a:spAutoFit/>
          </a:bodyPr>
          <a:lstStyle/>
          <a:p>
            <a:r>
              <a:rPr lang="en-AU" sz="2400" b="1" dirty="0"/>
              <a:t>Scouts Queensland COVID-19 restrictions for Stage 2</a:t>
            </a:r>
          </a:p>
        </p:txBody>
      </p:sp>
      <p:sp>
        <p:nvSpPr>
          <p:cNvPr id="7" name="Rectangle: Rounded Corners 6">
            <a:extLst>
              <a:ext uri="{FF2B5EF4-FFF2-40B4-BE49-F238E27FC236}">
                <a16:creationId xmlns:a16="http://schemas.microsoft.com/office/drawing/2014/main" id="{EAE81F03-CDAD-4C97-BB4E-3BCF6C556E0A}"/>
              </a:ext>
            </a:extLst>
          </p:cNvPr>
          <p:cNvSpPr/>
          <p:nvPr/>
        </p:nvSpPr>
        <p:spPr>
          <a:xfrm>
            <a:off x="1825793" y="1682865"/>
            <a:ext cx="2560538" cy="4965705"/>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700" b="1">
                <a:solidFill>
                  <a:schemeClr val="tx1"/>
                </a:solidFill>
              </a:rPr>
              <a:t>Specific Restrictions</a:t>
            </a:r>
          </a:p>
          <a:p>
            <a:endParaRPr lang="en-US" sz="1700" b="1">
              <a:solidFill>
                <a:schemeClr val="tx1"/>
              </a:solidFill>
            </a:endParaRPr>
          </a:p>
          <a:p>
            <a:r>
              <a:rPr lang="en-US" sz="1700" b="1">
                <a:solidFill>
                  <a:schemeClr val="tx1"/>
                </a:solidFill>
              </a:rPr>
              <a:t>Gathering size:</a:t>
            </a:r>
            <a:r>
              <a:rPr lang="en-US" sz="1700">
                <a:solidFill>
                  <a:schemeClr val="tx1"/>
                </a:solidFill>
              </a:rPr>
              <a:t> No more than 20 people in outdoor activity patrols</a:t>
            </a:r>
            <a:endParaRPr lang="en-US" sz="1700">
              <a:solidFill>
                <a:schemeClr val="tx1"/>
              </a:solidFill>
              <a:cs typeface="Calibri"/>
            </a:endParaRPr>
          </a:p>
          <a:p>
            <a:endParaRPr lang="en-US" sz="1700">
              <a:solidFill>
                <a:schemeClr val="tx1"/>
              </a:solidFill>
            </a:endParaRPr>
          </a:p>
          <a:p>
            <a:r>
              <a:rPr lang="en-US" sz="1700" b="1">
                <a:solidFill>
                  <a:schemeClr val="tx1"/>
                </a:solidFill>
              </a:rPr>
              <a:t>Distance: </a:t>
            </a:r>
            <a:r>
              <a:rPr lang="en-AU" sz="1700">
                <a:solidFill>
                  <a:schemeClr val="tx1"/>
                </a:solidFill>
              </a:rPr>
              <a:t>Unlimited travel within </a:t>
            </a:r>
            <a:endParaRPr lang="en-US" sz="1700">
              <a:solidFill>
                <a:schemeClr val="tx1"/>
              </a:solidFill>
            </a:endParaRPr>
          </a:p>
          <a:p>
            <a:r>
              <a:rPr lang="en-AU" sz="1700">
                <a:solidFill>
                  <a:schemeClr val="tx1"/>
                </a:solidFill>
              </a:rPr>
              <a:t>Queensland, </a:t>
            </a:r>
            <a:endParaRPr lang="en-US" sz="1700">
              <a:solidFill>
                <a:schemeClr val="tx1"/>
              </a:solidFill>
              <a:ea typeface="+mn-lt"/>
              <a:cs typeface="+mn-lt"/>
            </a:endParaRPr>
          </a:p>
          <a:p>
            <a:endParaRPr lang="en-US" sz="1700" b="1">
              <a:solidFill>
                <a:schemeClr val="tx1"/>
              </a:solidFill>
              <a:cs typeface="Calibri"/>
            </a:endParaRPr>
          </a:p>
          <a:p>
            <a:r>
              <a:rPr lang="en-US" sz="1700" b="1">
                <a:solidFill>
                  <a:schemeClr val="tx1"/>
                </a:solidFill>
              </a:rPr>
              <a:t>Equipment: </a:t>
            </a:r>
            <a:r>
              <a:rPr lang="en-US" sz="1700">
                <a:solidFill>
                  <a:schemeClr val="tx1"/>
                </a:solidFill>
              </a:rPr>
              <a:t>dedicated PPE, no sharing of equipment e.g. paddles, vests</a:t>
            </a:r>
            <a:endParaRPr lang="en-US" sz="1700">
              <a:solidFill>
                <a:schemeClr val="tx1"/>
              </a:solidFill>
              <a:cs typeface="Calibri"/>
            </a:endParaRPr>
          </a:p>
          <a:p>
            <a:endParaRPr lang="en-US" b="1">
              <a:solidFill>
                <a:schemeClr val="tx1"/>
              </a:solidFill>
            </a:endParaRPr>
          </a:p>
        </p:txBody>
      </p:sp>
    </p:spTree>
    <p:extLst>
      <p:ext uri="{BB962C8B-B14F-4D97-AF65-F5344CB8AC3E}">
        <p14:creationId xmlns:p14="http://schemas.microsoft.com/office/powerpoint/2010/main" val="3957616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rrow: Chevron 9">
            <a:extLst>
              <a:ext uri="{FF2B5EF4-FFF2-40B4-BE49-F238E27FC236}">
                <a16:creationId xmlns:a16="http://schemas.microsoft.com/office/drawing/2014/main" id="{ACDC7906-7B19-43C5-BE6B-74A626D1A63D}"/>
              </a:ext>
            </a:extLst>
          </p:cNvPr>
          <p:cNvSpPr/>
          <p:nvPr/>
        </p:nvSpPr>
        <p:spPr>
          <a:xfrm>
            <a:off x="1788358" y="1187983"/>
            <a:ext cx="3251771" cy="996593"/>
          </a:xfrm>
          <a:prstGeom prst="chevron">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a:solidFill>
                  <a:schemeClr val="bg1">
                    <a:lumMod val="65000"/>
                  </a:schemeClr>
                </a:solidFill>
              </a:rPr>
              <a:t>Stage 1</a:t>
            </a:r>
          </a:p>
          <a:p>
            <a:pPr algn="ctr"/>
            <a:r>
              <a:rPr lang="en-AU" b="1">
                <a:solidFill>
                  <a:schemeClr val="bg1">
                    <a:lumMod val="65000"/>
                  </a:schemeClr>
                </a:solidFill>
              </a:rPr>
              <a:t>15 May – 1 June 2020</a:t>
            </a:r>
            <a:endParaRPr lang="en-AU" b="1">
              <a:solidFill>
                <a:schemeClr val="bg1">
                  <a:lumMod val="65000"/>
                </a:schemeClr>
              </a:solidFill>
              <a:cs typeface="Calibri"/>
            </a:endParaRPr>
          </a:p>
        </p:txBody>
      </p:sp>
      <p:sp>
        <p:nvSpPr>
          <p:cNvPr id="11" name="Arrow: Chevron 10">
            <a:extLst>
              <a:ext uri="{FF2B5EF4-FFF2-40B4-BE49-F238E27FC236}">
                <a16:creationId xmlns:a16="http://schemas.microsoft.com/office/drawing/2014/main" id="{EA108A90-8E44-4A7B-911C-802400EC53B0}"/>
              </a:ext>
            </a:extLst>
          </p:cNvPr>
          <p:cNvSpPr/>
          <p:nvPr/>
        </p:nvSpPr>
        <p:spPr>
          <a:xfrm>
            <a:off x="5247736" y="1187984"/>
            <a:ext cx="3251771" cy="996593"/>
          </a:xfrm>
          <a:prstGeom prst="chevron">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a:solidFill>
                  <a:schemeClr val="bg1">
                    <a:lumMod val="65000"/>
                  </a:schemeClr>
                </a:solidFill>
              </a:rPr>
              <a:t>Stage 2</a:t>
            </a:r>
          </a:p>
          <a:p>
            <a:pPr algn="ctr"/>
            <a:r>
              <a:rPr lang="en-AU" b="1">
                <a:solidFill>
                  <a:schemeClr val="bg1">
                    <a:lumMod val="65000"/>
                  </a:schemeClr>
                </a:solidFill>
              </a:rPr>
              <a:t>1 June – 2 July 2020</a:t>
            </a:r>
            <a:endParaRPr lang="en-AU" b="1">
              <a:solidFill>
                <a:schemeClr val="bg1">
                  <a:lumMod val="65000"/>
                </a:schemeClr>
              </a:solidFill>
              <a:cs typeface="Calibri"/>
            </a:endParaRPr>
          </a:p>
        </p:txBody>
      </p:sp>
      <p:sp>
        <p:nvSpPr>
          <p:cNvPr id="12" name="Arrow: Chevron 11">
            <a:extLst>
              <a:ext uri="{FF2B5EF4-FFF2-40B4-BE49-F238E27FC236}">
                <a16:creationId xmlns:a16="http://schemas.microsoft.com/office/drawing/2014/main" id="{D4D02176-D33B-40A3-8670-6A470EC384B7}"/>
              </a:ext>
            </a:extLst>
          </p:cNvPr>
          <p:cNvSpPr/>
          <p:nvPr/>
        </p:nvSpPr>
        <p:spPr>
          <a:xfrm>
            <a:off x="8707114" y="1187985"/>
            <a:ext cx="3251771" cy="996593"/>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a:solidFill>
                  <a:schemeClr val="tx1"/>
                </a:solidFill>
              </a:rPr>
              <a:t>Stage 3</a:t>
            </a:r>
          </a:p>
          <a:p>
            <a:pPr algn="ctr"/>
            <a:r>
              <a:rPr lang="en-AU" b="1">
                <a:solidFill>
                  <a:schemeClr val="tx1"/>
                </a:solidFill>
              </a:rPr>
              <a:t>3 July 2020 -&gt;</a:t>
            </a:r>
            <a:endParaRPr lang="en-AU" b="1">
              <a:solidFill>
                <a:schemeClr val="tx1"/>
              </a:solidFill>
              <a:cs typeface="Calibri"/>
            </a:endParaRPr>
          </a:p>
        </p:txBody>
      </p:sp>
      <p:sp>
        <p:nvSpPr>
          <p:cNvPr id="13" name="Rectangle: Rounded Corners 12">
            <a:extLst>
              <a:ext uri="{FF2B5EF4-FFF2-40B4-BE49-F238E27FC236}">
                <a16:creationId xmlns:a16="http://schemas.microsoft.com/office/drawing/2014/main" id="{64EED3B2-F54D-479B-B179-747764AE86D2}"/>
              </a:ext>
            </a:extLst>
          </p:cNvPr>
          <p:cNvSpPr/>
          <p:nvPr/>
        </p:nvSpPr>
        <p:spPr>
          <a:xfrm>
            <a:off x="8707114" y="2438040"/>
            <a:ext cx="3251771" cy="4196994"/>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Face to face Scouting  supplemented by </a:t>
            </a:r>
            <a:endParaRPr lang="en-AU" dirty="0">
              <a:solidFill>
                <a:schemeClr val="tx1"/>
              </a:solidFill>
              <a:cs typeface="Calibri"/>
            </a:endParaRPr>
          </a:p>
          <a:p>
            <a:pPr algn="ctr"/>
            <a:r>
              <a:rPr lang="en-AU" dirty="0" err="1">
                <a:solidFill>
                  <a:schemeClr val="tx1"/>
                </a:solidFill>
              </a:rPr>
              <a:t>Scouting@Home</a:t>
            </a:r>
            <a:endParaRPr lang="en-AU" dirty="0">
              <a:solidFill>
                <a:schemeClr val="tx1"/>
              </a:solidFill>
              <a:cs typeface="Calibri"/>
            </a:endParaRPr>
          </a:p>
          <a:p>
            <a:pPr algn="ctr"/>
            <a:endParaRPr lang="en-AU" dirty="0">
              <a:solidFill>
                <a:schemeClr val="tx1"/>
              </a:solidFill>
              <a:cs typeface="Calibri"/>
            </a:endParaRPr>
          </a:p>
          <a:p>
            <a:pPr algn="ctr"/>
            <a:r>
              <a:rPr lang="en-AU" dirty="0">
                <a:solidFill>
                  <a:schemeClr val="tx1"/>
                </a:solidFill>
              </a:rPr>
              <a:t>All indoor activities*</a:t>
            </a:r>
            <a:endParaRPr lang="en-AU" dirty="0">
              <a:solidFill>
                <a:schemeClr val="tx1"/>
              </a:solidFill>
              <a:cs typeface="Calibri"/>
            </a:endParaRPr>
          </a:p>
          <a:p>
            <a:pPr algn="ctr"/>
            <a:r>
              <a:rPr lang="en-AU" dirty="0">
                <a:solidFill>
                  <a:schemeClr val="tx1"/>
                </a:solidFill>
              </a:rPr>
              <a:t>All outdoor activities*</a:t>
            </a:r>
            <a:endParaRPr lang="en-AU" dirty="0">
              <a:solidFill>
                <a:schemeClr val="tx1"/>
              </a:solidFill>
              <a:cs typeface="Calibri"/>
            </a:endParaRPr>
          </a:p>
          <a:p>
            <a:pPr algn="ctr"/>
            <a:r>
              <a:rPr lang="en-AU" dirty="0">
                <a:solidFill>
                  <a:schemeClr val="tx1"/>
                </a:solidFill>
                <a:ea typeface="+mn-lt"/>
                <a:cs typeface="+mn-lt"/>
              </a:rPr>
              <a:t>Unlimited travel </a:t>
            </a:r>
          </a:p>
          <a:p>
            <a:pPr algn="ctr"/>
            <a:r>
              <a:rPr lang="en-AU" dirty="0">
                <a:solidFill>
                  <a:schemeClr val="tx1"/>
                </a:solidFill>
                <a:ea typeface="+mn-lt"/>
                <a:cs typeface="+mn-lt"/>
              </a:rPr>
              <a:t>within Queensland</a:t>
            </a:r>
            <a:r>
              <a:rPr lang="en-AU" dirty="0">
                <a:solidFill>
                  <a:schemeClr val="tx1"/>
                </a:solidFill>
              </a:rPr>
              <a:t> and some interstate travel </a:t>
            </a:r>
            <a:endParaRPr lang="en-AU" dirty="0">
              <a:solidFill>
                <a:schemeClr val="tx1"/>
              </a:solidFill>
              <a:cs typeface="Calibri"/>
            </a:endParaRPr>
          </a:p>
          <a:p>
            <a:pPr algn="ctr"/>
            <a:r>
              <a:rPr lang="en-US" b="1" dirty="0">
                <a:solidFill>
                  <a:schemeClr val="tx1"/>
                </a:solidFill>
              </a:rPr>
              <a:t>50 - 100 people depending on area</a:t>
            </a:r>
            <a:r>
              <a:rPr lang="en-US" dirty="0">
                <a:solidFill>
                  <a:schemeClr val="tx1"/>
                </a:solidFill>
              </a:rPr>
              <a:t>, social distancing, cough etiquette</a:t>
            </a:r>
            <a:endParaRPr lang="en-US" dirty="0">
              <a:solidFill>
                <a:schemeClr val="tx1"/>
              </a:solidFill>
              <a:cs typeface="Calibri"/>
            </a:endParaRPr>
          </a:p>
          <a:p>
            <a:pPr algn="ctr"/>
            <a:r>
              <a:rPr lang="en-AU" dirty="0">
                <a:solidFill>
                  <a:schemeClr val="tx1"/>
                </a:solidFill>
              </a:rPr>
              <a:t>Camping*</a:t>
            </a:r>
            <a:endParaRPr lang="en-AU" dirty="0">
              <a:solidFill>
                <a:schemeClr val="tx1"/>
              </a:solidFill>
              <a:cs typeface="Calibri"/>
            </a:endParaRPr>
          </a:p>
          <a:p>
            <a:pPr algn="ctr"/>
            <a:r>
              <a:rPr lang="en-AU" dirty="0">
                <a:solidFill>
                  <a:schemeClr val="tx1"/>
                </a:solidFill>
              </a:rPr>
              <a:t>Use of the Scout Den*</a:t>
            </a:r>
            <a:endParaRPr lang="en-AU" dirty="0">
              <a:solidFill>
                <a:schemeClr val="tx1"/>
              </a:solidFill>
              <a:cs typeface="Calibri"/>
            </a:endParaRPr>
          </a:p>
          <a:p>
            <a:pPr algn="ctr"/>
            <a:r>
              <a:rPr lang="en-AU" dirty="0">
                <a:solidFill>
                  <a:schemeClr val="tx1"/>
                </a:solidFill>
              </a:rPr>
              <a:t>*Restrictions apply</a:t>
            </a:r>
            <a:endParaRPr lang="en-AU" dirty="0">
              <a:solidFill>
                <a:schemeClr val="tx1"/>
              </a:solidFill>
              <a:cs typeface="Calibri"/>
            </a:endParaRPr>
          </a:p>
        </p:txBody>
      </p:sp>
      <p:sp>
        <p:nvSpPr>
          <p:cNvPr id="14" name="TextBox 13">
            <a:extLst>
              <a:ext uri="{FF2B5EF4-FFF2-40B4-BE49-F238E27FC236}">
                <a16:creationId xmlns:a16="http://schemas.microsoft.com/office/drawing/2014/main" id="{C744FB82-068F-45C6-9626-6B52C779E35B}"/>
              </a:ext>
            </a:extLst>
          </p:cNvPr>
          <p:cNvSpPr txBox="1"/>
          <p:nvPr/>
        </p:nvSpPr>
        <p:spPr>
          <a:xfrm>
            <a:off x="1788358" y="368754"/>
            <a:ext cx="8169375" cy="461665"/>
          </a:xfrm>
          <a:prstGeom prst="rect">
            <a:avLst/>
          </a:prstGeom>
          <a:noFill/>
        </p:spPr>
        <p:txBody>
          <a:bodyPr wrap="square" rtlCol="0">
            <a:spAutoFit/>
          </a:bodyPr>
          <a:lstStyle/>
          <a:p>
            <a:r>
              <a:rPr lang="en-AU" sz="2400" b="1"/>
              <a:t>Scouts Queensland easing of COVID-19 restrictions</a:t>
            </a:r>
          </a:p>
        </p:txBody>
      </p:sp>
      <p:sp>
        <p:nvSpPr>
          <p:cNvPr id="2" name="Rectangle: Rounded Corners 1">
            <a:extLst>
              <a:ext uri="{FF2B5EF4-FFF2-40B4-BE49-F238E27FC236}">
                <a16:creationId xmlns:a16="http://schemas.microsoft.com/office/drawing/2014/main" id="{F98B5126-C38A-44D5-9C7F-29A770A11CC8}"/>
              </a:ext>
            </a:extLst>
          </p:cNvPr>
          <p:cNvSpPr/>
          <p:nvPr/>
        </p:nvSpPr>
        <p:spPr>
          <a:xfrm>
            <a:off x="1801679" y="2438040"/>
            <a:ext cx="3251771" cy="4196993"/>
          </a:xfrm>
          <a:prstGeom prst="roundRect">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solidFill>
                  <a:schemeClr val="bg1">
                    <a:lumMod val="65000"/>
                  </a:schemeClr>
                </a:solidFill>
              </a:rPr>
              <a:t>Scouting@Home</a:t>
            </a:r>
          </a:p>
          <a:p>
            <a:pPr algn="ctr"/>
            <a:endParaRPr lang="en-AU">
              <a:solidFill>
                <a:schemeClr val="bg1">
                  <a:lumMod val="65000"/>
                </a:schemeClr>
              </a:solidFill>
            </a:endParaRPr>
          </a:p>
          <a:p>
            <a:pPr algn="ctr"/>
            <a:r>
              <a:rPr lang="en-AU">
                <a:solidFill>
                  <a:schemeClr val="bg1">
                    <a:lumMod val="65000"/>
                  </a:schemeClr>
                </a:solidFill>
              </a:rPr>
              <a:t>Supplemented by </a:t>
            </a:r>
          </a:p>
          <a:p>
            <a:pPr algn="ctr"/>
            <a:r>
              <a:rPr lang="en-AU">
                <a:solidFill>
                  <a:schemeClr val="bg1">
                    <a:lumMod val="65000"/>
                  </a:schemeClr>
                </a:solidFill>
              </a:rPr>
              <a:t>outdoor activities* of </a:t>
            </a:r>
            <a:r>
              <a:rPr lang="en-AU" b="1">
                <a:solidFill>
                  <a:schemeClr val="bg1">
                    <a:lumMod val="65000"/>
                  </a:schemeClr>
                </a:solidFill>
              </a:rPr>
              <a:t>n</a:t>
            </a:r>
            <a:r>
              <a:rPr lang="en-US" b="1">
                <a:solidFill>
                  <a:schemeClr val="bg1">
                    <a:lumMod val="65000"/>
                  </a:schemeClr>
                </a:solidFill>
              </a:rPr>
              <a:t>o more than 10 people</a:t>
            </a:r>
            <a:r>
              <a:rPr lang="en-US">
                <a:solidFill>
                  <a:schemeClr val="bg1">
                    <a:lumMod val="65000"/>
                  </a:schemeClr>
                </a:solidFill>
              </a:rPr>
              <a:t>, social distancing. </a:t>
            </a:r>
          </a:p>
          <a:p>
            <a:pPr algn="ctr"/>
            <a:endParaRPr lang="en-AU">
              <a:solidFill>
                <a:schemeClr val="bg1">
                  <a:lumMod val="65000"/>
                </a:schemeClr>
              </a:solidFill>
            </a:endParaRPr>
          </a:p>
          <a:p>
            <a:pPr algn="ctr"/>
            <a:r>
              <a:rPr lang="en-AU">
                <a:solidFill>
                  <a:schemeClr val="bg1">
                    <a:lumMod val="65000"/>
                  </a:schemeClr>
                </a:solidFill>
              </a:rPr>
              <a:t>Outdoors activities - all non-OAS and nominated OAS incl bushwalking, sailing, cycling, mountain biking, kayaking, canoeing, sea kayaking, SUP</a:t>
            </a:r>
          </a:p>
          <a:p>
            <a:pPr algn="ctr"/>
            <a:r>
              <a:rPr lang="en-AU">
                <a:solidFill>
                  <a:schemeClr val="bg1">
                    <a:lumMod val="65000"/>
                  </a:schemeClr>
                </a:solidFill>
              </a:rPr>
              <a:t>NO camping, </a:t>
            </a:r>
            <a:endParaRPr lang="en-US">
              <a:solidFill>
                <a:schemeClr val="bg1">
                  <a:lumMod val="65000"/>
                </a:schemeClr>
              </a:solidFill>
            </a:endParaRPr>
          </a:p>
          <a:p>
            <a:pPr algn="ctr"/>
            <a:r>
              <a:rPr lang="en-AU">
                <a:solidFill>
                  <a:schemeClr val="bg1">
                    <a:lumMod val="65000"/>
                  </a:schemeClr>
                </a:solidFill>
              </a:rPr>
              <a:t>NO Scout Den for activities</a:t>
            </a:r>
          </a:p>
          <a:p>
            <a:pPr algn="ctr"/>
            <a:r>
              <a:rPr lang="en-AU">
                <a:solidFill>
                  <a:schemeClr val="bg1">
                    <a:lumMod val="65000"/>
                  </a:schemeClr>
                </a:solidFill>
              </a:rPr>
              <a:t>*Restrictions apply</a:t>
            </a:r>
          </a:p>
        </p:txBody>
      </p:sp>
      <p:sp>
        <p:nvSpPr>
          <p:cNvPr id="3" name="Rectangle: Rounded Corners 2">
            <a:extLst>
              <a:ext uri="{FF2B5EF4-FFF2-40B4-BE49-F238E27FC236}">
                <a16:creationId xmlns:a16="http://schemas.microsoft.com/office/drawing/2014/main" id="{C1F9ACCB-F069-4688-BEC9-F5EC8840846C}"/>
              </a:ext>
            </a:extLst>
          </p:cNvPr>
          <p:cNvSpPr/>
          <p:nvPr/>
        </p:nvSpPr>
        <p:spPr>
          <a:xfrm>
            <a:off x="5243141" y="2437708"/>
            <a:ext cx="3251771" cy="4196994"/>
          </a:xfrm>
          <a:prstGeom prst="roundRect">
            <a:avLst/>
          </a:prstGeom>
          <a:solidFill>
            <a:schemeClr val="bg1"/>
          </a:solidFill>
          <a:ln w="57150">
            <a:solidFill>
              <a:srgbClr val="CDAC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solidFill>
                  <a:schemeClr val="bg1">
                    <a:lumMod val="65000"/>
                  </a:schemeClr>
                </a:solidFill>
              </a:rPr>
              <a:t>Face to face Scouting  with</a:t>
            </a:r>
          </a:p>
          <a:p>
            <a:pPr algn="ctr"/>
            <a:r>
              <a:rPr lang="en-AU" err="1">
                <a:solidFill>
                  <a:schemeClr val="bg1">
                    <a:lumMod val="65000"/>
                  </a:schemeClr>
                </a:solidFill>
              </a:rPr>
              <a:t>Scouting@Home</a:t>
            </a:r>
            <a:r>
              <a:rPr lang="en-AU">
                <a:solidFill>
                  <a:schemeClr val="bg1">
                    <a:lumMod val="65000"/>
                  </a:schemeClr>
                </a:solidFill>
              </a:rPr>
              <a:t> to limit face to face numbers</a:t>
            </a:r>
            <a:endParaRPr lang="en-AU">
              <a:solidFill>
                <a:schemeClr val="bg1">
                  <a:lumMod val="65000"/>
                </a:schemeClr>
              </a:solidFill>
              <a:cs typeface="Calibri"/>
            </a:endParaRPr>
          </a:p>
          <a:p>
            <a:pPr algn="ctr"/>
            <a:endParaRPr lang="en-AU">
              <a:solidFill>
                <a:schemeClr val="bg1">
                  <a:lumMod val="65000"/>
                </a:schemeClr>
              </a:solidFill>
            </a:endParaRPr>
          </a:p>
          <a:p>
            <a:pPr algn="ctr"/>
            <a:r>
              <a:rPr lang="en-AU">
                <a:solidFill>
                  <a:schemeClr val="bg1">
                    <a:lumMod val="65000"/>
                  </a:schemeClr>
                </a:solidFill>
              </a:rPr>
              <a:t>All indoor activities*</a:t>
            </a:r>
            <a:endParaRPr lang="en-US">
              <a:solidFill>
                <a:schemeClr val="bg1">
                  <a:lumMod val="65000"/>
                </a:schemeClr>
              </a:solidFill>
            </a:endParaRPr>
          </a:p>
          <a:p>
            <a:pPr algn="ctr"/>
            <a:r>
              <a:rPr lang="en-AU">
                <a:solidFill>
                  <a:schemeClr val="bg1">
                    <a:lumMod val="65000"/>
                  </a:schemeClr>
                </a:solidFill>
              </a:rPr>
              <a:t>All outdoor activities* </a:t>
            </a:r>
            <a:endParaRPr lang="en-US">
              <a:solidFill>
                <a:schemeClr val="bg1">
                  <a:lumMod val="65000"/>
                </a:schemeClr>
              </a:solidFill>
            </a:endParaRPr>
          </a:p>
          <a:p>
            <a:pPr algn="ctr"/>
            <a:r>
              <a:rPr lang="en-AU">
                <a:solidFill>
                  <a:schemeClr val="bg1">
                    <a:lumMod val="50000"/>
                  </a:schemeClr>
                </a:solidFill>
              </a:rPr>
              <a:t>Unlimited travel</a:t>
            </a:r>
            <a:endParaRPr lang="en-AU">
              <a:solidFill>
                <a:schemeClr val="bg1">
                  <a:lumMod val="50000"/>
                </a:schemeClr>
              </a:solidFill>
              <a:cs typeface="Calibri"/>
            </a:endParaRPr>
          </a:p>
          <a:p>
            <a:pPr algn="ctr"/>
            <a:r>
              <a:rPr lang="en-AU">
                <a:solidFill>
                  <a:schemeClr val="bg1">
                    <a:lumMod val="50000"/>
                  </a:schemeClr>
                </a:solidFill>
              </a:rPr>
              <a:t> within Queensland, </a:t>
            </a:r>
            <a:endParaRPr lang="en-AU">
              <a:solidFill>
                <a:schemeClr val="bg1">
                  <a:lumMod val="50000"/>
                </a:schemeClr>
              </a:solidFill>
              <a:ea typeface="+mn-lt"/>
              <a:cs typeface="+mn-lt"/>
            </a:endParaRPr>
          </a:p>
          <a:p>
            <a:pPr algn="ctr"/>
            <a:r>
              <a:rPr lang="en-AU" b="1">
                <a:solidFill>
                  <a:schemeClr val="bg1">
                    <a:lumMod val="65000"/>
                  </a:schemeClr>
                </a:solidFill>
              </a:rPr>
              <a:t>N</a:t>
            </a:r>
            <a:r>
              <a:rPr lang="en-US" b="1">
                <a:solidFill>
                  <a:schemeClr val="bg1">
                    <a:lumMod val="65000"/>
                  </a:schemeClr>
                </a:solidFill>
              </a:rPr>
              <a:t>o more than 20 people</a:t>
            </a:r>
            <a:r>
              <a:rPr lang="en-US">
                <a:solidFill>
                  <a:schemeClr val="bg1">
                    <a:lumMod val="65000"/>
                  </a:schemeClr>
                </a:solidFill>
              </a:rPr>
              <a:t>, social distancing, cough etiquette.</a:t>
            </a:r>
            <a:endParaRPr lang="en-US">
              <a:solidFill>
                <a:schemeClr val="bg1">
                  <a:lumMod val="65000"/>
                </a:schemeClr>
              </a:solidFill>
              <a:cs typeface="Calibri"/>
            </a:endParaRPr>
          </a:p>
          <a:p>
            <a:pPr algn="ctr"/>
            <a:endParaRPr lang="en-AU">
              <a:solidFill>
                <a:schemeClr val="bg1">
                  <a:lumMod val="65000"/>
                </a:schemeClr>
              </a:solidFill>
            </a:endParaRPr>
          </a:p>
          <a:p>
            <a:pPr algn="ctr"/>
            <a:r>
              <a:rPr lang="en-AU">
                <a:solidFill>
                  <a:schemeClr val="bg1">
                    <a:lumMod val="65000"/>
                  </a:schemeClr>
                </a:solidFill>
              </a:rPr>
              <a:t>Camping*</a:t>
            </a:r>
            <a:endParaRPr lang="en-AU">
              <a:solidFill>
                <a:schemeClr val="bg1">
                  <a:lumMod val="65000"/>
                </a:schemeClr>
              </a:solidFill>
              <a:cs typeface="Calibri"/>
            </a:endParaRPr>
          </a:p>
          <a:p>
            <a:pPr algn="ctr"/>
            <a:r>
              <a:rPr lang="en-AU">
                <a:solidFill>
                  <a:schemeClr val="bg1">
                    <a:lumMod val="65000"/>
                  </a:schemeClr>
                </a:solidFill>
              </a:rPr>
              <a:t>Use of the Scout Den*</a:t>
            </a:r>
            <a:endParaRPr lang="en-AU">
              <a:solidFill>
                <a:schemeClr val="bg1">
                  <a:lumMod val="65000"/>
                </a:schemeClr>
              </a:solidFill>
              <a:cs typeface="Calibri"/>
            </a:endParaRPr>
          </a:p>
          <a:p>
            <a:pPr algn="ctr"/>
            <a:r>
              <a:rPr lang="en-AU">
                <a:solidFill>
                  <a:schemeClr val="bg1">
                    <a:lumMod val="65000"/>
                  </a:schemeClr>
                </a:solidFill>
              </a:rPr>
              <a:t>*Restrictions apply</a:t>
            </a:r>
            <a:endParaRPr lang="en-AU">
              <a:solidFill>
                <a:schemeClr val="bg1">
                  <a:lumMod val="65000"/>
                </a:schemeClr>
              </a:solidFill>
              <a:cs typeface="Calibri"/>
            </a:endParaRPr>
          </a:p>
        </p:txBody>
      </p:sp>
    </p:spTree>
    <p:extLst>
      <p:ext uri="{BB962C8B-B14F-4D97-AF65-F5344CB8AC3E}">
        <p14:creationId xmlns:p14="http://schemas.microsoft.com/office/powerpoint/2010/main" val="3274244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Chevron 3">
            <a:extLst>
              <a:ext uri="{FF2B5EF4-FFF2-40B4-BE49-F238E27FC236}">
                <a16:creationId xmlns:a16="http://schemas.microsoft.com/office/drawing/2014/main" id="{82E63D78-F293-40A0-BB45-0149A282B4B1}"/>
              </a:ext>
            </a:extLst>
          </p:cNvPr>
          <p:cNvSpPr/>
          <p:nvPr/>
        </p:nvSpPr>
        <p:spPr>
          <a:xfrm>
            <a:off x="1896108" y="897848"/>
            <a:ext cx="10066593" cy="793936"/>
          </a:xfrm>
          <a:prstGeom prst="chevron">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a:solidFill>
                  <a:schemeClr val="tx1"/>
                </a:solidFill>
              </a:rPr>
              <a:t>Stage 3</a:t>
            </a:r>
          </a:p>
          <a:p>
            <a:pPr algn="ctr"/>
            <a:r>
              <a:rPr lang="en-AU" b="1">
                <a:solidFill>
                  <a:schemeClr val="tx1"/>
                </a:solidFill>
              </a:rPr>
              <a:t>3 July 2020 -&gt;</a:t>
            </a:r>
          </a:p>
        </p:txBody>
      </p:sp>
      <p:sp>
        <p:nvSpPr>
          <p:cNvPr id="5" name="TextBox 4">
            <a:extLst>
              <a:ext uri="{FF2B5EF4-FFF2-40B4-BE49-F238E27FC236}">
                <a16:creationId xmlns:a16="http://schemas.microsoft.com/office/drawing/2014/main" id="{FE02EE5A-06E7-4299-AA14-5EA39F0E47FD}"/>
              </a:ext>
            </a:extLst>
          </p:cNvPr>
          <p:cNvSpPr txBox="1"/>
          <p:nvPr/>
        </p:nvSpPr>
        <p:spPr>
          <a:xfrm>
            <a:off x="1896761" y="199421"/>
            <a:ext cx="6685177" cy="461665"/>
          </a:xfrm>
          <a:prstGeom prst="rect">
            <a:avLst/>
          </a:prstGeom>
          <a:noFill/>
        </p:spPr>
        <p:txBody>
          <a:bodyPr wrap="square" rtlCol="0">
            <a:spAutoFit/>
          </a:bodyPr>
          <a:lstStyle/>
          <a:p>
            <a:r>
              <a:rPr lang="en-AU" sz="2400" b="1"/>
              <a:t>Scouts Queensland COVID-19 restrictions Stage 3</a:t>
            </a:r>
          </a:p>
        </p:txBody>
      </p:sp>
      <p:sp>
        <p:nvSpPr>
          <p:cNvPr id="6" name="Rectangle: Rounded Corners 5">
            <a:extLst>
              <a:ext uri="{FF2B5EF4-FFF2-40B4-BE49-F238E27FC236}">
                <a16:creationId xmlns:a16="http://schemas.microsoft.com/office/drawing/2014/main" id="{7FE1079F-44D8-478C-9BDA-1957D334DB1F}"/>
              </a:ext>
            </a:extLst>
          </p:cNvPr>
          <p:cNvSpPr/>
          <p:nvPr/>
        </p:nvSpPr>
        <p:spPr>
          <a:xfrm>
            <a:off x="1896110" y="1928546"/>
            <a:ext cx="2480582" cy="4777756"/>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Specific Restrictions</a:t>
            </a:r>
          </a:p>
          <a:p>
            <a:endParaRPr lang="en-US" sz="1400" b="1" dirty="0">
              <a:solidFill>
                <a:schemeClr val="tx1"/>
              </a:solidFill>
            </a:endParaRPr>
          </a:p>
          <a:p>
            <a:r>
              <a:rPr lang="en-US" sz="1600" b="1" dirty="0">
                <a:solidFill>
                  <a:schemeClr val="tx1"/>
                </a:solidFill>
              </a:rPr>
              <a:t>Gathering size:</a:t>
            </a:r>
            <a:r>
              <a:rPr lang="en-US" sz="1600" dirty="0">
                <a:solidFill>
                  <a:schemeClr val="tx1"/>
                </a:solidFill>
              </a:rPr>
              <a:t> 50 - 100 people depending on area – 4sq m or 2sq m rule </a:t>
            </a:r>
            <a:endParaRPr lang="en-US" sz="1600" dirty="0">
              <a:solidFill>
                <a:schemeClr val="tx1"/>
              </a:solidFill>
              <a:cs typeface="Calibri"/>
            </a:endParaRPr>
          </a:p>
          <a:p>
            <a:endParaRPr lang="en-US" sz="1600" dirty="0">
              <a:solidFill>
                <a:schemeClr val="tx1"/>
              </a:solidFill>
            </a:endParaRPr>
          </a:p>
          <a:p>
            <a:r>
              <a:rPr lang="en-US" sz="1600" b="1" dirty="0">
                <a:solidFill>
                  <a:schemeClr val="tx1"/>
                </a:solidFill>
              </a:rPr>
              <a:t>Distance: </a:t>
            </a:r>
            <a:r>
              <a:rPr lang="en-AU" sz="1600" dirty="0">
                <a:solidFill>
                  <a:schemeClr val="tx1"/>
                </a:solidFill>
              </a:rPr>
              <a:t>Unlimited travel </a:t>
            </a:r>
            <a:endParaRPr lang="en-US" sz="1600" dirty="0">
              <a:solidFill>
                <a:schemeClr val="tx1"/>
              </a:solidFill>
              <a:ea typeface="+mn-lt"/>
              <a:cs typeface="+mn-lt"/>
            </a:endParaRPr>
          </a:p>
          <a:p>
            <a:r>
              <a:rPr lang="en-AU" sz="1600" dirty="0">
                <a:solidFill>
                  <a:schemeClr val="tx1"/>
                </a:solidFill>
              </a:rPr>
              <a:t>within Queensland</a:t>
            </a:r>
            <a:r>
              <a:rPr lang="en-AU" sz="1600" dirty="0">
                <a:solidFill>
                  <a:schemeClr val="tx1"/>
                </a:solidFill>
                <a:ea typeface="+mn-lt"/>
                <a:cs typeface="+mn-lt"/>
              </a:rPr>
              <a:t> </a:t>
            </a:r>
          </a:p>
          <a:p>
            <a:r>
              <a:rPr lang="en-AU" sz="1600" dirty="0">
                <a:solidFill>
                  <a:schemeClr val="tx1"/>
                </a:solidFill>
                <a:ea typeface="+mn-lt"/>
                <a:cs typeface="+mn-lt"/>
              </a:rPr>
              <a:t>and state borders open from 10 July except for Victorians</a:t>
            </a:r>
          </a:p>
          <a:p>
            <a:endParaRPr lang="en-US" sz="1600" b="1" dirty="0">
              <a:solidFill>
                <a:schemeClr val="tx1"/>
              </a:solidFill>
              <a:cs typeface="Calibri"/>
            </a:endParaRPr>
          </a:p>
          <a:p>
            <a:r>
              <a:rPr lang="en-US" sz="1600" b="1" dirty="0">
                <a:solidFill>
                  <a:schemeClr val="tx1"/>
                </a:solidFill>
              </a:rPr>
              <a:t>Equipment: </a:t>
            </a:r>
            <a:r>
              <a:rPr lang="en-US" sz="1600" dirty="0">
                <a:solidFill>
                  <a:schemeClr val="tx1"/>
                </a:solidFill>
              </a:rPr>
              <a:t>dedicated PPE, no sharing of equipment e.g. paddles, vests</a:t>
            </a:r>
            <a:endParaRPr lang="en-US" sz="1600" dirty="0">
              <a:solidFill>
                <a:schemeClr val="tx1"/>
              </a:solidFill>
              <a:cs typeface="Calibri"/>
            </a:endParaRPr>
          </a:p>
          <a:p>
            <a:endParaRPr lang="en-US" b="1" dirty="0">
              <a:solidFill>
                <a:schemeClr val="tx1"/>
              </a:solidFill>
            </a:endParaRPr>
          </a:p>
        </p:txBody>
      </p:sp>
      <p:sp>
        <p:nvSpPr>
          <p:cNvPr id="7" name="Rectangle: Rounded Corners 6">
            <a:extLst>
              <a:ext uri="{FF2B5EF4-FFF2-40B4-BE49-F238E27FC236}">
                <a16:creationId xmlns:a16="http://schemas.microsoft.com/office/drawing/2014/main" id="{1E949694-62BE-4B5D-9164-C9747E055727}"/>
              </a:ext>
            </a:extLst>
          </p:cNvPr>
          <p:cNvSpPr/>
          <p:nvPr/>
        </p:nvSpPr>
        <p:spPr>
          <a:xfrm>
            <a:off x="4607511" y="1855433"/>
            <a:ext cx="7355191" cy="4850869"/>
          </a:xfrm>
          <a:prstGeom prst="round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b="1" dirty="0">
                <a:solidFill>
                  <a:schemeClr val="tx1"/>
                </a:solidFill>
              </a:rPr>
              <a:t>General Restrictions</a:t>
            </a:r>
          </a:p>
          <a:p>
            <a:r>
              <a:rPr lang="en-US" sz="1700" b="1" dirty="0">
                <a:solidFill>
                  <a:schemeClr val="tx1"/>
                </a:solidFill>
              </a:rPr>
              <a:t>General: </a:t>
            </a:r>
            <a:r>
              <a:rPr lang="en-US" sz="1700" dirty="0">
                <a:solidFill>
                  <a:schemeClr val="tx1"/>
                </a:solidFill>
              </a:rPr>
              <a:t>indoor or outdoor Patrols/Sections, social distancing, cough etiquette</a:t>
            </a:r>
            <a:endParaRPr lang="en-US" sz="1700" dirty="0">
              <a:solidFill>
                <a:schemeClr val="tx1"/>
              </a:solidFill>
              <a:cs typeface="Calibri"/>
            </a:endParaRPr>
          </a:p>
          <a:p>
            <a:r>
              <a:rPr lang="en-US" sz="1700" b="1" dirty="0">
                <a:solidFill>
                  <a:schemeClr val="tx1"/>
                </a:solidFill>
              </a:rPr>
              <a:t>Equipment: </a:t>
            </a:r>
            <a:r>
              <a:rPr lang="en-US" sz="1700" dirty="0">
                <a:solidFill>
                  <a:schemeClr val="tx1"/>
                </a:solidFill>
              </a:rPr>
              <a:t>dedicated PPE, minimise sharing of equipment, all equipment sanitised before and after use with particular focus on harnesses, ropes</a:t>
            </a:r>
            <a:endParaRPr lang="en-US" sz="1700" dirty="0">
              <a:solidFill>
                <a:schemeClr val="tx1"/>
              </a:solidFill>
              <a:cs typeface="Calibri"/>
            </a:endParaRPr>
          </a:p>
          <a:p>
            <a:r>
              <a:rPr lang="en-AU" sz="1700" b="1" dirty="0">
                <a:solidFill>
                  <a:schemeClr val="tx1"/>
                </a:solidFill>
              </a:rPr>
              <a:t>Car-pooling: </a:t>
            </a:r>
            <a:r>
              <a:rPr lang="en-AU" sz="1700" dirty="0">
                <a:solidFill>
                  <a:schemeClr val="tx1"/>
                </a:solidFill>
              </a:rPr>
              <a:t>choice to car-pool should be by agreement between parents. Do not transport any member with respiratory symptoms.</a:t>
            </a:r>
            <a:endParaRPr lang="en-AU" sz="1700" u="sng" dirty="0">
              <a:solidFill>
                <a:schemeClr val="tx1"/>
              </a:solidFill>
              <a:cs typeface="Calibri"/>
            </a:endParaRPr>
          </a:p>
          <a:p>
            <a:r>
              <a:rPr lang="en-US" sz="1700" b="1" dirty="0">
                <a:solidFill>
                  <a:schemeClr val="tx1"/>
                </a:solidFill>
              </a:rPr>
              <a:t>Camping:</a:t>
            </a:r>
            <a:r>
              <a:rPr lang="en-US" sz="1700" dirty="0">
                <a:solidFill>
                  <a:schemeClr val="tx1"/>
                </a:solidFill>
              </a:rPr>
              <a:t> max 1 person per 2 m</a:t>
            </a:r>
            <a:r>
              <a:rPr lang="en-US" sz="1700" baseline="30000" dirty="0">
                <a:solidFill>
                  <a:schemeClr val="tx1"/>
                </a:solidFill>
              </a:rPr>
              <a:t>2</a:t>
            </a:r>
            <a:r>
              <a:rPr lang="en-US" sz="1700" dirty="0">
                <a:solidFill>
                  <a:schemeClr val="tx1"/>
                </a:solidFill>
              </a:rPr>
              <a:t> of tent floor space or 1 family/tent, no sharing of plated food or personal utensils, stringent adherence to Scout hygiene standards (refer QBSI 7.14)</a:t>
            </a:r>
            <a:endParaRPr lang="en-US" sz="1700" dirty="0">
              <a:solidFill>
                <a:schemeClr val="tx1"/>
              </a:solidFill>
              <a:cs typeface="Calibri"/>
            </a:endParaRPr>
          </a:p>
          <a:p>
            <a:r>
              <a:rPr lang="en-US" sz="1700" dirty="0">
                <a:solidFill>
                  <a:schemeClr val="tx1"/>
                </a:solidFill>
              </a:rPr>
              <a:t>AM and PM disinfecting/washing of ablution blocks whilst camping taking place – door handles, light switches, shared flat surfaces</a:t>
            </a:r>
            <a:endParaRPr lang="en-US" sz="1700" dirty="0">
              <a:solidFill>
                <a:schemeClr val="tx1"/>
              </a:solidFill>
              <a:cs typeface="Calibri"/>
            </a:endParaRPr>
          </a:p>
          <a:p>
            <a:r>
              <a:rPr lang="en-US" sz="1700" b="1" dirty="0">
                <a:solidFill>
                  <a:schemeClr val="tx1"/>
                </a:solidFill>
              </a:rPr>
              <a:t>Dens:  </a:t>
            </a:r>
            <a:r>
              <a:rPr lang="en-US" sz="1700" dirty="0">
                <a:solidFill>
                  <a:schemeClr val="tx1"/>
                </a:solidFill>
              </a:rPr>
              <a:t>Council ok for leased premise, sanitiser available at entry, parent pick-up outside den, kitchens/food prep surfaces wiped down before and after meeting, washbasins, taps, light switches and door handles cleaned before and after each meeting</a:t>
            </a:r>
            <a:endParaRPr lang="en-US" sz="1700" dirty="0">
              <a:solidFill>
                <a:schemeClr val="tx1"/>
              </a:solidFill>
              <a:cs typeface="Calibri"/>
            </a:endParaRPr>
          </a:p>
          <a:p>
            <a:r>
              <a:rPr lang="en-US" sz="1700" b="1" dirty="0">
                <a:solidFill>
                  <a:schemeClr val="tx1"/>
                </a:solidFill>
              </a:rPr>
              <a:t>Illness: </a:t>
            </a:r>
            <a:r>
              <a:rPr lang="en-US" sz="1700" dirty="0">
                <a:solidFill>
                  <a:schemeClr val="tx1"/>
                </a:solidFill>
              </a:rPr>
              <a:t>no attendance, isolation and return home if become ill during camp or activity</a:t>
            </a:r>
            <a:endParaRPr lang="en-AU" sz="1700" dirty="0">
              <a:solidFill>
                <a:schemeClr val="tx1"/>
              </a:solidFill>
            </a:endParaRPr>
          </a:p>
        </p:txBody>
      </p:sp>
    </p:spTree>
    <p:extLst>
      <p:ext uri="{BB962C8B-B14F-4D97-AF65-F5344CB8AC3E}">
        <p14:creationId xmlns:p14="http://schemas.microsoft.com/office/powerpoint/2010/main" val="3671321070"/>
      </p:ext>
    </p:extLst>
  </p:cSld>
  <p:clrMapOvr>
    <a:masterClrMapping/>
  </p:clrMapOvr>
</p:sld>
</file>

<file path=ppt/theme/theme1.xml><?xml version="1.0" encoding="utf-8"?>
<a:theme xmlns:a="http://schemas.openxmlformats.org/drawingml/2006/main" name="Theme ScoutsQl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 ScoutsQld" id="{3CD87021-A37B-4AD5-95B9-2A20CDE32553}" vid="{8CD78039-9F6F-4C87-9CCF-1D35361DCA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E19ABCCFF849458C7B6FA1B529E95A" ma:contentTypeVersion="4" ma:contentTypeDescription="Create a new document." ma:contentTypeScope="" ma:versionID="aa66338c6387b880fc0194800ec2282b">
  <xsd:schema xmlns:xsd="http://www.w3.org/2001/XMLSchema" xmlns:xs="http://www.w3.org/2001/XMLSchema" xmlns:p="http://schemas.microsoft.com/office/2006/metadata/properties" xmlns:ns2="948b58b4-fd52-4d3f-8cf4-f46d77bb314e" targetNamespace="http://schemas.microsoft.com/office/2006/metadata/properties" ma:root="true" ma:fieldsID="941801d7752cefdebe6f20cdfd318263" ns2:_="">
    <xsd:import namespace="948b58b4-fd52-4d3f-8cf4-f46d77bb314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8b58b4-fd52-4d3f-8cf4-f46d77bb31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B0B0208-E03B-43B1-AFF7-8577596AEE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8b58b4-fd52-4d3f-8cf4-f46d77bb31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E02AD69-1750-462D-B2D3-0CBD8C8402A5}">
  <ds:schemaRefs>
    <ds:schemaRef ds:uri="http://schemas.microsoft.com/sharepoint/v3/contenttype/forms"/>
  </ds:schemaRefs>
</ds:datastoreItem>
</file>

<file path=customXml/itemProps3.xml><?xml version="1.0" encoding="utf-8"?>
<ds:datastoreItem xmlns:ds="http://schemas.openxmlformats.org/officeDocument/2006/customXml" ds:itemID="{31A57CE3-ED5A-418D-80C3-036176078CB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TotalTime>
  <Words>3449</Words>
  <Application>Microsoft Office PowerPoint</Application>
  <PresentationFormat>Widescreen</PresentationFormat>
  <Paragraphs>308</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Courier New</vt:lpstr>
      <vt:lpstr>Theme ScoutsQld</vt:lpstr>
      <vt:lpstr>SCOUTS QUEENSLAND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Linn Pihl</dc:creator>
  <cp:lastModifiedBy>Linn Pihl</cp:lastModifiedBy>
  <cp:revision>3</cp:revision>
  <cp:lastPrinted>2020-05-18T01:08:25Z</cp:lastPrinted>
  <dcterms:created xsi:type="dcterms:W3CDTF">2016-10-23T04:57:13Z</dcterms:created>
  <dcterms:modified xsi:type="dcterms:W3CDTF">2020-07-01T04:42:05Z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0x01010030E19ABCCFF849458C7B6FA1B529E95A</vt:lpwstr>
  </property>
</Properties>
</file>