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256" r:id="rId5"/>
    <p:sldId id="257" r:id="rId6"/>
    <p:sldId id="265" r:id="rId7"/>
    <p:sldId id="258" r:id="rId8"/>
    <p:sldId id="259" r:id="rId9"/>
    <p:sldId id="260" r:id="rId10"/>
    <p:sldId id="261" r:id="rId11"/>
    <p:sldId id="262" r:id="rId12"/>
    <p:sldId id="263" r:id="rId13"/>
    <p:sldId id="271" r:id="rId14"/>
    <p:sldId id="269" r:id="rId15"/>
    <p:sldId id="267" r:id="rId16"/>
    <p:sldId id="273" r:id="rId17"/>
    <p:sldId id="275" r:id="rId18"/>
    <p:sldId id="277"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ACE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846BFF9-A637-45E5-BF73-A1E5456715A8}" type="datetimeFigureOut">
              <a:rPr lang="en-AU" smtClean="0"/>
              <a:t>22/10/2020</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952311E-E601-4A82-8A68-7F09FB25C919}" type="slidenum">
              <a:rPr lang="en-AU" smtClean="0"/>
              <a:t>‹#›</a:t>
            </a:fld>
            <a:endParaRPr lang="en-AU"/>
          </a:p>
        </p:txBody>
      </p:sp>
    </p:spTree>
    <p:extLst>
      <p:ext uri="{BB962C8B-B14F-4D97-AF65-F5344CB8AC3E}">
        <p14:creationId xmlns:p14="http://schemas.microsoft.com/office/powerpoint/2010/main" val="171899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1</a:t>
            </a:fld>
            <a:endParaRPr lang="en-AU"/>
          </a:p>
        </p:txBody>
      </p:sp>
    </p:spTree>
    <p:extLst>
      <p:ext uri="{BB962C8B-B14F-4D97-AF65-F5344CB8AC3E}">
        <p14:creationId xmlns:p14="http://schemas.microsoft.com/office/powerpoint/2010/main" val="3230495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10</a:t>
            </a:fld>
            <a:endParaRPr lang="en-AU"/>
          </a:p>
        </p:txBody>
      </p:sp>
    </p:spTree>
    <p:extLst>
      <p:ext uri="{BB962C8B-B14F-4D97-AF65-F5344CB8AC3E}">
        <p14:creationId xmlns:p14="http://schemas.microsoft.com/office/powerpoint/2010/main" val="3420118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PPE – not certain what this means; in a general scouting context, PPE is not needed;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Gloves are not necessary for routine scouting, if personal preference is to wear gloves, they should be changed regularly throughout the activity particularly after touching surfaces; good hand washing is more efficient in control of viral spread and more suited to scouting context;</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Cooking areas should have a high level of hygiene, regular surface cleaning with soap-based cleaner and hot water before, during and after use; cooks should be encouraged to wash hands and use hand sanitiser before commencing and at completion of duties, regular handwashing as normal during cooking</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Camping should continue as 1 person per tent as 2m</a:t>
            </a:r>
            <a:r>
              <a:rPr lang="en-AU" baseline="30000"/>
              <a:t>2</a:t>
            </a:r>
            <a:r>
              <a:rPr lang="en-AU"/>
              <a:t> distancing cannot be ensured in patrol tents;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Regular cleaning of Dens with soap-based cleaner and hot water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Cleaning of ablution blocks, Pack Shelters, and other fixed buildings on campsites used for scouting activities should be done with soap-based cleaner and hot water if available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11</a:t>
            </a:fld>
            <a:endParaRPr lang="en-AU"/>
          </a:p>
        </p:txBody>
      </p:sp>
    </p:spTree>
    <p:extLst>
      <p:ext uri="{BB962C8B-B14F-4D97-AF65-F5344CB8AC3E}">
        <p14:creationId xmlns:p14="http://schemas.microsoft.com/office/powerpoint/2010/main" val="645263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12</a:t>
            </a:fld>
            <a:endParaRPr lang="en-AU"/>
          </a:p>
        </p:txBody>
      </p:sp>
    </p:spTree>
    <p:extLst>
      <p:ext uri="{BB962C8B-B14F-4D97-AF65-F5344CB8AC3E}">
        <p14:creationId xmlns:p14="http://schemas.microsoft.com/office/powerpoint/2010/main" val="3680730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PPE – not certain what this means; in a general scouting context, PPE is not needed;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Gloves are not necessary for routine scouting, if personal preference is to wear gloves, they should be changed regularly throughout the activity particularly after touching surfaces; good hand washing is more efficient in control of viral spread and more suited to scouting context;</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Cooking areas should have a high level of hygiene, regular surface cleaning with soap-based cleaner and hot water before, during and after use; cooks should be encouraged to wash hands and use hand sanitiser before commencing and at completion of duties, regular handwashing as normal during cooking</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Camping should continue as 1 person per tent as 2m</a:t>
            </a:r>
            <a:r>
              <a:rPr lang="en-AU" baseline="30000"/>
              <a:t>2</a:t>
            </a:r>
            <a:r>
              <a:rPr lang="en-AU"/>
              <a:t> distancing cannot be ensured in patrol tents;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Regular cleaning of Dens with soap-based cleaner and hot water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Cleaning of ablution blocks, Pack Shelters, and other fixed buildings on campsites used for scouting activities should be done with soap-based cleaner and hot water if available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13</a:t>
            </a:fld>
            <a:endParaRPr lang="en-AU"/>
          </a:p>
        </p:txBody>
      </p:sp>
    </p:spTree>
    <p:extLst>
      <p:ext uri="{BB962C8B-B14F-4D97-AF65-F5344CB8AC3E}">
        <p14:creationId xmlns:p14="http://schemas.microsoft.com/office/powerpoint/2010/main" val="1157442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14</a:t>
            </a:fld>
            <a:endParaRPr lang="en-AU"/>
          </a:p>
        </p:txBody>
      </p:sp>
    </p:spTree>
    <p:extLst>
      <p:ext uri="{BB962C8B-B14F-4D97-AF65-F5344CB8AC3E}">
        <p14:creationId xmlns:p14="http://schemas.microsoft.com/office/powerpoint/2010/main" val="3239881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PPE – not certain what this means; in a general scouting context, PPE is not needed;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Gloves are not necessary for routine scouting, if personal preference is to wear gloves, they should be changed regularly throughout the activity particularly after touching surfaces; good hand washing is more efficient in control of viral spread and more suited to scouting context;</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Cooking areas should have a high level of hygiene, regular surface cleaning with soap-based cleaner and hot water before, during and after use; cooks should be encouraged to wash hands and use hand sanitiser before commencing and at completion of duties, regular handwashing as normal during cooking</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Camping should continue as 1 person per tent as 2m</a:t>
            </a:r>
            <a:r>
              <a:rPr lang="en-AU" baseline="30000"/>
              <a:t>2</a:t>
            </a:r>
            <a:r>
              <a:rPr lang="en-AU"/>
              <a:t> distancing cannot be ensured in patrol tents;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Regular cleaning of Dens with soap-based cleaner and hot water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Cleaning of ablution blocks, Pack Shelters, and other fixed buildings on campsites used for scouting activities should be done with soap-based cleaner and hot water if available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15</a:t>
            </a:fld>
            <a:endParaRPr lang="en-AU"/>
          </a:p>
        </p:txBody>
      </p:sp>
    </p:spTree>
    <p:extLst>
      <p:ext uri="{BB962C8B-B14F-4D97-AF65-F5344CB8AC3E}">
        <p14:creationId xmlns:p14="http://schemas.microsoft.com/office/powerpoint/2010/main" val="713801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2</a:t>
            </a:fld>
            <a:endParaRPr lang="en-AU"/>
          </a:p>
        </p:txBody>
      </p:sp>
    </p:spTree>
    <p:extLst>
      <p:ext uri="{BB962C8B-B14F-4D97-AF65-F5344CB8AC3E}">
        <p14:creationId xmlns:p14="http://schemas.microsoft.com/office/powerpoint/2010/main" val="4206243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3</a:t>
            </a:fld>
            <a:endParaRPr lang="en-AU"/>
          </a:p>
        </p:txBody>
      </p:sp>
    </p:spTree>
    <p:extLst>
      <p:ext uri="{BB962C8B-B14F-4D97-AF65-F5344CB8AC3E}">
        <p14:creationId xmlns:p14="http://schemas.microsoft.com/office/powerpoint/2010/main" val="159852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AU" sz="1200" b="1"/>
              <a:t>Stage 1 15 May – 11 June 2020</a:t>
            </a:r>
          </a:p>
          <a:p>
            <a:pPr marL="171450" indent="-171450">
              <a:buFont typeface="Arial" panose="020B0604020202020204" pitchFamily="34" charset="0"/>
              <a:buChar char="•"/>
            </a:pPr>
            <a:r>
              <a:rPr lang="en-AU" sz="1200"/>
              <a:t>Scouting@Home should remain primary venue for meetings</a:t>
            </a:r>
          </a:p>
          <a:p>
            <a:pPr marL="171450" indent="-171450">
              <a:buFont typeface="Arial" panose="020B0604020202020204" pitchFamily="34" charset="0"/>
              <a:buChar char="•"/>
            </a:pPr>
            <a:r>
              <a:rPr lang="en-AU" sz="1200"/>
              <a:t>For outdoor activities – any member (youth or adult) with any respiratory symptoms should not attend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Be prepared to return to lockdown</a:t>
            </a:r>
          </a:p>
          <a:p>
            <a:pPr marL="0" indent="0">
              <a:spcBef>
                <a:spcPts val="600"/>
              </a:spcBef>
              <a:buFont typeface="Arial" panose="020B0604020202020204" pitchFamily="34" charset="0"/>
              <a:buNone/>
            </a:pPr>
            <a:r>
              <a:rPr lang="en-AU" sz="1200"/>
              <a:t>Outdoor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Transport to outdoor activities – parents traditionally car pool. SQHF suggests that the choice to car pool should be by agreement between parents. Adult Members should advise parents regarding not transporting any member with respiratory symptoms.</a:t>
            </a:r>
          </a:p>
          <a:p>
            <a:pPr marL="171450" indent="-171450">
              <a:buFont typeface="Arial" panose="020B0604020202020204" pitchFamily="34" charset="0"/>
              <a:buChar char="•"/>
            </a:pPr>
            <a:r>
              <a:rPr lang="en-AU" sz="1200"/>
              <a:t>Adults should consider proximity required for teaching/support in OAS activities</a:t>
            </a:r>
          </a:p>
          <a:p>
            <a:pPr marL="171450" indent="-171450">
              <a:buFont typeface="Arial" panose="020B0604020202020204" pitchFamily="34" charset="0"/>
              <a:buChar char="•"/>
            </a:pPr>
            <a:r>
              <a:rPr lang="en-AU" sz="1200"/>
              <a:t>Close proximity teaching should be minimal </a:t>
            </a:r>
            <a:r>
              <a:rPr lang="en-AU" sz="1200" err="1"/>
              <a:t>ie</a:t>
            </a:r>
            <a:r>
              <a:rPr lang="en-AU" sz="1200"/>
              <a:t> roping up/attaching to abseil.</a:t>
            </a:r>
          </a:p>
          <a:p>
            <a:pPr marL="171450" indent="-171450">
              <a:buFont typeface="Arial" panose="020B0604020202020204" pitchFamily="34" charset="0"/>
              <a:buChar char="•"/>
            </a:pPr>
            <a:r>
              <a:rPr lang="en-AU" sz="1200"/>
              <a:t>Travel restrictions/allowed distances should be considered in planning stages of any outdoor activity</a:t>
            </a:r>
          </a:p>
          <a:p>
            <a:pPr marL="0" indent="0">
              <a:spcBef>
                <a:spcPts val="600"/>
              </a:spcBef>
              <a:buFont typeface="Arial" panose="020B0604020202020204" pitchFamily="34" charset="0"/>
              <a:buNone/>
            </a:pPr>
            <a:r>
              <a:rPr lang="en-AU" sz="1200"/>
              <a:t>SQHF concerns</a:t>
            </a:r>
          </a:p>
          <a:p>
            <a:pPr marL="171450" indent="-171450">
              <a:buFont typeface="Arial" panose="020B0604020202020204" pitchFamily="34" charset="0"/>
              <a:buChar char="•"/>
            </a:pPr>
            <a:r>
              <a:rPr lang="en-AU" sz="1200"/>
              <a:t>For sections/Units with more than 10 – clear criteria demonstrating equity should be used when identifying who will attend in person</a:t>
            </a:r>
          </a:p>
          <a:p>
            <a:pPr marL="171450" indent="-171450">
              <a:buFont typeface="Arial" panose="020B0604020202020204" pitchFamily="34" charset="0"/>
              <a:buChar char="•"/>
            </a:pPr>
            <a:r>
              <a:rPr lang="en-AU" sz="1200"/>
              <a:t>Consider inclusion on F31 Risk Assessment of need for closer proximity when teaching new skills or undertaking some OAS activities, transporting members form different households</a:t>
            </a:r>
          </a:p>
          <a:p>
            <a:pPr marL="171450" indent="-171450">
              <a:buFont typeface="Arial" panose="020B0604020202020204" pitchFamily="34" charset="0"/>
              <a:buChar char="•"/>
            </a:pPr>
            <a:r>
              <a:rPr lang="en-AU" sz="1200"/>
              <a:t>Members planning and/or signing off activities should be encouraged to look for ways to mitigate proximity risk (of transmission) and promote social distancing </a:t>
            </a:r>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4</a:t>
            </a:fld>
            <a:endParaRPr lang="en-AU"/>
          </a:p>
        </p:txBody>
      </p:sp>
    </p:spTree>
    <p:extLst>
      <p:ext uri="{BB962C8B-B14F-4D97-AF65-F5344CB8AC3E}">
        <p14:creationId xmlns:p14="http://schemas.microsoft.com/office/powerpoint/2010/main" val="2909239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Personal Protective Equipment – helmets, gloves, knee guards etc</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5</a:t>
            </a:fld>
            <a:endParaRPr lang="en-AU"/>
          </a:p>
        </p:txBody>
      </p:sp>
    </p:spTree>
    <p:extLst>
      <p:ext uri="{BB962C8B-B14F-4D97-AF65-F5344CB8AC3E}">
        <p14:creationId xmlns:p14="http://schemas.microsoft.com/office/powerpoint/2010/main" val="75262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AU" sz="1200" b="1"/>
              <a:t>Stage 2 12 June – 9 July2020</a:t>
            </a:r>
          </a:p>
          <a:p>
            <a:pPr marL="171450" indent="-171450">
              <a:buFont typeface="Arial" panose="020B0604020202020204" pitchFamily="34" charset="0"/>
              <a:buChar char="•"/>
            </a:pPr>
            <a:r>
              <a:rPr lang="en-AU" sz="1200"/>
              <a:t>Scouting@Home should be used as alternate venue for larger sections/Units for meetings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Be prepared to return to lockdown</a:t>
            </a:r>
          </a:p>
          <a:p>
            <a:pPr marL="171450" indent="-171450">
              <a:buFont typeface="Arial" panose="020B0604020202020204" pitchFamily="34" charset="0"/>
              <a:buChar char="•"/>
            </a:pPr>
            <a:r>
              <a:rPr lang="en-AU" sz="1200"/>
              <a:t>For </a:t>
            </a:r>
            <a:r>
              <a:rPr lang="en-AU" sz="1200" u="sng"/>
              <a:t>all</a:t>
            </a:r>
            <a:r>
              <a:rPr lang="en-AU" sz="1200"/>
              <a:t> indoor and outdoor activities – any member (youth or adult) with any respiratory symptoms should not attend</a:t>
            </a:r>
          </a:p>
          <a:p>
            <a:pPr marL="0" indent="0">
              <a:spcBef>
                <a:spcPts val="600"/>
              </a:spcBef>
              <a:buFont typeface="Arial" panose="020B0604020202020204" pitchFamily="34" charset="0"/>
              <a:buNone/>
            </a:pPr>
            <a:r>
              <a:rPr lang="en-AU" sz="1200"/>
              <a:t>Outdoor activities</a:t>
            </a:r>
          </a:p>
          <a:p>
            <a:pPr marL="171450" indent="-171450">
              <a:buFont typeface="Arial" panose="020B0604020202020204" pitchFamily="34" charset="0"/>
              <a:buChar char="•"/>
            </a:pPr>
            <a:r>
              <a:rPr lang="en-AU" sz="1200"/>
              <a:t>Close proximity teaching should still be minimal/time limited</a:t>
            </a:r>
          </a:p>
          <a:p>
            <a:pPr marL="171450" indent="-171450">
              <a:buFont typeface="Arial" panose="020B0604020202020204" pitchFamily="34" charset="0"/>
              <a:buChar char="•"/>
            </a:pPr>
            <a:r>
              <a:rPr lang="en-AU" sz="1200"/>
              <a:t>Transport to outdoor activities – parents traditionally car pool. SQHF suggests that the choice to car pool should be by agreement between parents. Adult Members should advise parents regarding not transporting any member with respiratory symptoms.</a:t>
            </a:r>
          </a:p>
          <a:p>
            <a:pPr marL="171450" indent="-171450">
              <a:buFont typeface="Arial" panose="020B0604020202020204" pitchFamily="34" charset="0"/>
              <a:buChar char="•"/>
            </a:pPr>
            <a:r>
              <a:rPr lang="en-AU" sz="1200"/>
              <a:t>Travel restrictions/allowed distances should be considered in planning stages of any outdoor activity</a:t>
            </a:r>
          </a:p>
          <a:p>
            <a:pPr marL="171450" indent="-171450">
              <a:buFont typeface="Arial" panose="020B0604020202020204" pitchFamily="34" charset="0"/>
              <a:buChar char="•"/>
            </a:pPr>
            <a:r>
              <a:rPr lang="en-AU" sz="1200"/>
              <a:t>Camping – one person per tent, individual cooking arrangements including impeccable area hygiene standards; assigned cooks in shared cooking arrangements should be identified as low risk </a:t>
            </a:r>
            <a:r>
              <a:rPr lang="en-AU" sz="1200" err="1"/>
              <a:t>ie</a:t>
            </a:r>
            <a:r>
              <a:rPr lang="en-AU" sz="1200"/>
              <a:t> no respiratory symptoms, committed to surface cleaning pre, during and post cooking, able to social distance in kitchen area</a:t>
            </a:r>
          </a:p>
          <a:p>
            <a:pPr marL="0" indent="0">
              <a:spcBef>
                <a:spcPts val="600"/>
              </a:spcBef>
              <a:buFont typeface="Arial" panose="020B0604020202020204" pitchFamily="34" charset="0"/>
              <a:buNone/>
            </a:pPr>
            <a:r>
              <a:rPr lang="en-AU" sz="1200"/>
              <a:t>SQHF concerns</a:t>
            </a:r>
          </a:p>
          <a:p>
            <a:pPr marL="171450" indent="-171450">
              <a:buFont typeface="Arial" panose="020B0604020202020204" pitchFamily="34" charset="0"/>
              <a:buChar char="•"/>
            </a:pPr>
            <a:r>
              <a:rPr lang="en-AU" sz="1200"/>
              <a:t>For sections/Units with more than 20 – clear criteria demonstrating equity to identify who will attend in person</a:t>
            </a:r>
          </a:p>
          <a:p>
            <a:pPr marL="171450" indent="-171450">
              <a:buFont typeface="Arial" panose="020B0604020202020204" pitchFamily="34" charset="0"/>
              <a:buChar char="•"/>
            </a:pPr>
            <a:r>
              <a:rPr lang="en-AU" sz="1200"/>
              <a:t>Group who have more than 1 section/Unit meeting on a given night should access the Den on a rotation basis – Scouting@Home as alternate venue</a:t>
            </a:r>
          </a:p>
          <a:p>
            <a:pPr marL="171450" indent="-171450">
              <a:buFont typeface="Arial" panose="020B0604020202020204" pitchFamily="34" charset="0"/>
              <a:buChar char="•"/>
            </a:pPr>
            <a:r>
              <a:rPr lang="en-AU" sz="1200"/>
              <a:t>Consider inclusion on F31 Risk Assessment of need for closer proximity when teaching new skills or undertaking some OAS activities, transporting members form different households</a:t>
            </a:r>
          </a:p>
          <a:p>
            <a:pPr marL="171450" indent="-171450">
              <a:buFont typeface="Arial" panose="020B0604020202020204" pitchFamily="34" charset="0"/>
              <a:buChar char="•"/>
            </a:pPr>
            <a:r>
              <a:rPr lang="en-AU" sz="1200"/>
              <a:t>Members planning and/or signing off activities should be encouraged to look for ways to mitigate proximity risk (of transmission) and promote social distancing </a:t>
            </a:r>
          </a:p>
        </p:txBody>
      </p:sp>
      <p:sp>
        <p:nvSpPr>
          <p:cNvPr id="4" name="Slide Number Placeholder 3"/>
          <p:cNvSpPr>
            <a:spLocks noGrp="1"/>
          </p:cNvSpPr>
          <p:nvPr>
            <p:ph type="sldNum" sz="quarter" idx="10"/>
          </p:nvPr>
        </p:nvSpPr>
        <p:spPr/>
        <p:txBody>
          <a:bodyPr/>
          <a:lstStyle/>
          <a:p>
            <a:fld id="{2952311E-E601-4A82-8A68-7F09FB25C919}" type="slidenum">
              <a:rPr lang="en-AU" smtClean="0"/>
              <a:t>6</a:t>
            </a:fld>
            <a:endParaRPr lang="en-AU"/>
          </a:p>
        </p:txBody>
      </p:sp>
    </p:spTree>
    <p:extLst>
      <p:ext uri="{BB962C8B-B14F-4D97-AF65-F5344CB8AC3E}">
        <p14:creationId xmlns:p14="http://schemas.microsoft.com/office/powerpoint/2010/main" val="2005388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PPE – not certain what this means; in a general scouting context, PPE is not needed;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Gloves are not necessary for routine scouting, if personal preference is to wear gloves, they should be changed regularly throughout the activity particularly after touching surfaces; good hand washing is more efficient in control of viral spread and more suited to scouting context;</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Cooking areas should have a high level of hygiene, regular surface cleaning with soap-based cleaner and hot water before, during and after use; cooks should be encouraged to wash hands and use hand sanitiser before commencing and at completion of duties, regular handwashing as normal during cooking</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Camping should continue as 1 person per tent as 2m</a:t>
            </a:r>
            <a:r>
              <a:rPr lang="en-AU" baseline="30000"/>
              <a:t>2</a:t>
            </a:r>
            <a:r>
              <a:rPr lang="en-AU"/>
              <a:t> distancing cannot be ensured in patrol tents;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Regular cleaning of Dens with soap-based cleaner and hot water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Cleaning of ablution blocks, Pack Shelters, and other fixed buildings on campsites used for scouting activities should be done with soap-based cleaner and hot water if available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7</a:t>
            </a:fld>
            <a:endParaRPr lang="en-AU"/>
          </a:p>
        </p:txBody>
      </p:sp>
    </p:spTree>
    <p:extLst>
      <p:ext uri="{BB962C8B-B14F-4D97-AF65-F5344CB8AC3E}">
        <p14:creationId xmlns:p14="http://schemas.microsoft.com/office/powerpoint/2010/main" val="2210470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AU" sz="1200" b="1"/>
              <a:t>Stage 3 10 July </a:t>
            </a:r>
            <a:r>
              <a:rPr lang="en-AU" sz="1200" b="1">
                <a:latin typeface="Calibri" panose="020F0502020204030204" pitchFamily="34" charset="0"/>
                <a:cs typeface="Calibri" panose="020F0502020204030204" pitchFamily="34" charset="0"/>
              </a:rPr>
              <a:t>→</a:t>
            </a:r>
            <a:endParaRPr lang="en-AU" sz="1200" b="1"/>
          </a:p>
          <a:p>
            <a:pPr marL="171450" indent="-171450">
              <a:buFont typeface="Arial" panose="020B0604020202020204" pitchFamily="34" charset="0"/>
              <a:buChar char="•"/>
            </a:pPr>
            <a:r>
              <a:rPr lang="en-AU" sz="1200"/>
              <a:t>Scouting@Home could be considered as alternate meeting venue as we move into influenza season</a:t>
            </a:r>
          </a:p>
          <a:p>
            <a:pPr marL="171450" indent="-171450">
              <a:buFont typeface="Arial" panose="020B0604020202020204" pitchFamily="34" charset="0"/>
              <a:buChar char="•"/>
            </a:pPr>
            <a:r>
              <a:rPr lang="en-AU" sz="1200"/>
              <a:t>For </a:t>
            </a:r>
            <a:r>
              <a:rPr lang="en-AU" sz="1200" u="sng"/>
              <a:t>all</a:t>
            </a:r>
            <a:r>
              <a:rPr lang="en-AU" sz="1200"/>
              <a:t> indoor and outdoor activities – any member (youth or adult) with any respiratory symptoms should not attend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Be prepared to return to lockdown</a:t>
            </a:r>
          </a:p>
          <a:p>
            <a:pPr marL="0" indent="0">
              <a:spcBef>
                <a:spcPts val="600"/>
              </a:spcBef>
              <a:buFont typeface="Arial" panose="020B0604020202020204" pitchFamily="34" charset="0"/>
              <a:buNone/>
            </a:pPr>
            <a:r>
              <a:rPr lang="en-AU" sz="1200"/>
              <a:t>Indoor/Den activities &amp; meetings </a:t>
            </a:r>
          </a:p>
          <a:p>
            <a:pPr marL="171450" indent="-171450">
              <a:buFont typeface="Courier New" panose="02070309020205020404" pitchFamily="49" charset="0"/>
              <a:buChar char="o"/>
            </a:pPr>
            <a:r>
              <a:rPr lang="en-AU" sz="1200"/>
              <a:t>Monitor distancing capabilities – working in Patrols will assist youth to work within the limitations around numbers gathering in one space</a:t>
            </a:r>
            <a:endParaRPr lang="en-AU" sz="1200" baseline="30000"/>
          </a:p>
          <a:p>
            <a:pPr marL="0" indent="0">
              <a:spcBef>
                <a:spcPts val="600"/>
              </a:spcBef>
              <a:buFont typeface="Arial" panose="020B0604020202020204" pitchFamily="34" charset="0"/>
              <a:buNone/>
            </a:pPr>
            <a:r>
              <a:rPr lang="en-AU" sz="1200"/>
              <a:t>Outdoor activities</a:t>
            </a:r>
          </a:p>
          <a:p>
            <a:pPr marL="171450" indent="-171450">
              <a:buFont typeface="Courier New" panose="02070309020205020404" pitchFamily="49" charset="0"/>
              <a:buChar char="o"/>
            </a:pPr>
            <a:r>
              <a:rPr lang="en-AU" sz="1200"/>
              <a:t>Close proximity teaching should still be minimal </a:t>
            </a:r>
          </a:p>
          <a:p>
            <a:pPr marL="171450" indent="-171450">
              <a:buFont typeface="Courier New" panose="02070309020205020404" pitchFamily="49" charset="0"/>
              <a:buChar char="o"/>
            </a:pPr>
            <a:r>
              <a:rPr lang="en-AU" sz="1200"/>
              <a:t>Transport to outdoor activities – parents traditionally car pool. SQHF suggests that the choice to car pool should be by agreement between parents. Adult Members should advise parents regarding not transporting any member with respiratory symptoms.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Camping – one person per tent, individual cooking arrangements including impeccable area hygiene standards; assigned cooks in shared cooking arrangements should be identified as low risk </a:t>
            </a:r>
            <a:r>
              <a:rPr lang="en-AU" sz="1200" err="1"/>
              <a:t>ie</a:t>
            </a:r>
            <a:r>
              <a:rPr lang="en-AU" sz="1200"/>
              <a:t> no respiratory symptoms, committed to surface cleaning pre, during and post cooking, able to social distance in kitchen area</a:t>
            </a:r>
          </a:p>
          <a:p>
            <a:pPr marL="0" indent="0">
              <a:spcBef>
                <a:spcPts val="600"/>
              </a:spcBef>
              <a:buFont typeface="Arial" panose="020B0604020202020204" pitchFamily="34" charset="0"/>
              <a:buNone/>
            </a:pPr>
            <a:r>
              <a:rPr lang="en-AU" sz="1200"/>
              <a:t>SQHF concerns</a:t>
            </a:r>
          </a:p>
          <a:p>
            <a:pPr marL="171450" indent="-171450">
              <a:buFont typeface="Arial" panose="020B0604020202020204" pitchFamily="34" charset="0"/>
              <a:buChar char="•"/>
            </a:pPr>
            <a:r>
              <a:rPr lang="en-AU" sz="1200"/>
              <a:t>Consider inclusion on F31 Risk Assessment of need for closer proximity when teaching new skills or undertaking some OAS activities, transporting members form different households</a:t>
            </a:r>
          </a:p>
          <a:p>
            <a:pPr marL="171450" indent="-171450">
              <a:buFont typeface="Arial" panose="020B0604020202020204" pitchFamily="34" charset="0"/>
              <a:buChar char="•"/>
            </a:pPr>
            <a:r>
              <a:rPr lang="en-AU" sz="1200"/>
              <a:t>Members planning and/or signing off activities should be encouraged to look for ways to mitigate proximity risk (of transmission) and promote social distancing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Consider adoption of ‘Spotter’ role/hygiene supervisor; it could be an older youth, role is to watch for accidental touching of surfaces/face/hair and advise hand wash; this role is used in health as an assist as people are often unaware of what they touch, not to be used to blame people but to make them aware that they had touched something and need to hand wash again </a:t>
            </a:r>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8</a:t>
            </a:fld>
            <a:endParaRPr lang="en-AU"/>
          </a:p>
        </p:txBody>
      </p:sp>
    </p:spTree>
    <p:extLst>
      <p:ext uri="{BB962C8B-B14F-4D97-AF65-F5344CB8AC3E}">
        <p14:creationId xmlns:p14="http://schemas.microsoft.com/office/powerpoint/2010/main" val="3637763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PPE – not certain what this means; in a general scouting context, PPE is not needed;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Gloves are not necessary for routine scouting, if personal preference is to wear gloves, they should be changed regularly throughout the activity particularly after touching surfaces; good hand washing is more efficient in control of viral spread and more suited to scouting context;</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Cooking areas should have a high level of hygiene, regular surface cleaning with soap-based cleaner and hot water before, during and after use; cooks should be encouraged to wash hands and use hand sanitiser before commencing and at completion of duties, regular handwashing as normal during cooking</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Camping should continue as 1 person per tent as 2m</a:t>
            </a:r>
            <a:r>
              <a:rPr lang="en-AU" baseline="30000"/>
              <a:t>2</a:t>
            </a:r>
            <a:r>
              <a:rPr lang="en-AU"/>
              <a:t> distancing cannot be ensured in patrol tents;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Regular cleaning of Dens with soap-based cleaner and hot water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Cleaning of ablution blocks, Pack Shelters, and other fixed buildings on campsites used for scouting activities should be done with soap-based cleaner and hot water if available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9</a:t>
            </a:fld>
            <a:endParaRPr lang="en-AU"/>
          </a:p>
        </p:txBody>
      </p:sp>
    </p:spTree>
    <p:extLst>
      <p:ext uri="{BB962C8B-B14F-4D97-AF65-F5344CB8AC3E}">
        <p14:creationId xmlns:p14="http://schemas.microsoft.com/office/powerpoint/2010/main" val="426104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4075" y="383069"/>
            <a:ext cx="9144000" cy="1102831"/>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2124075" y="1719427"/>
            <a:ext cx="9144000" cy="56657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2523090-7127-4490-9E9E-A0E0B52953C4}" type="datetimeFigureOut">
              <a:rPr lang="en-AU" smtClean="0"/>
              <a:t>22/10/2020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5F125D7-FC8A-448E-943A-FA592673021D}" type="slidenum">
              <a:rPr lang="en-AU" smtClean="0"/>
              <a:t>‹#›</a:t>
            </a:fld>
            <a:endParaRPr lang="en-AU"/>
          </a:p>
        </p:txBody>
      </p:sp>
      <p:sp>
        <p:nvSpPr>
          <p:cNvPr id="9" name="TextBox 8"/>
          <p:cNvSpPr txBox="1"/>
          <p:nvPr userDrawn="1"/>
        </p:nvSpPr>
        <p:spPr>
          <a:xfrm>
            <a:off x="2124075" y="2505075"/>
            <a:ext cx="9144000" cy="369332"/>
          </a:xfrm>
          <a:prstGeom prst="rect">
            <a:avLst/>
          </a:prstGeom>
          <a:noFill/>
        </p:spPr>
        <p:txBody>
          <a:bodyPr wrap="square" rtlCol="0">
            <a:spAutoFit/>
          </a:bodyPr>
          <a:lstStyle/>
          <a:p>
            <a:endParaRPr lang="en-AU"/>
          </a:p>
        </p:txBody>
      </p:sp>
    </p:spTree>
    <p:extLst>
      <p:ext uri="{BB962C8B-B14F-4D97-AF65-F5344CB8AC3E}">
        <p14:creationId xmlns:p14="http://schemas.microsoft.com/office/powerpoint/2010/main" val="626185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0274" y="365125"/>
            <a:ext cx="9153525"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2200274" y="1825625"/>
            <a:ext cx="9153526"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23090-7127-4490-9E9E-A0E0B52953C4}" type="datetimeFigureOut">
              <a:rPr lang="en-AU" smtClean="0"/>
              <a:t>22/10/2020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125D7-FC8A-448E-943A-FA592673021D}" type="slidenum">
              <a:rPr lang="en-AU" smtClean="0"/>
              <a:t>‹#›</a:t>
            </a:fld>
            <a:endParaRPr lang="en-AU"/>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 y="1825624"/>
            <a:ext cx="1698427" cy="5032375"/>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4014" y="0"/>
            <a:ext cx="1408371" cy="1719812"/>
          </a:xfrm>
          <a:prstGeom prst="rect">
            <a:avLst/>
          </a:prstGeom>
        </p:spPr>
      </p:pic>
    </p:spTree>
    <p:extLst>
      <p:ext uri="{BB962C8B-B14F-4D97-AF65-F5344CB8AC3E}">
        <p14:creationId xmlns:p14="http://schemas.microsoft.com/office/powerpoint/2010/main" val="1774786056"/>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D481CB-8A64-476B-AB05-105A8C6CDAE3}"/>
              </a:ext>
            </a:extLst>
          </p:cNvPr>
          <p:cNvSpPr>
            <a:spLocks noGrp="1"/>
          </p:cNvSpPr>
          <p:nvPr>
            <p:ph type="ctrTitle"/>
          </p:nvPr>
        </p:nvSpPr>
        <p:spPr>
          <a:xfrm>
            <a:off x="2227321" y="1174446"/>
            <a:ext cx="9144000" cy="786116"/>
          </a:xfrm>
        </p:spPr>
        <p:txBody>
          <a:bodyPr>
            <a:normAutofit fontScale="90000"/>
          </a:bodyPr>
          <a:lstStyle/>
          <a:p>
            <a:r>
              <a:rPr lang="en-AU" b="1" dirty="0">
                <a:cs typeface="Calibri Light"/>
              </a:rPr>
              <a:t>SCOUTS QUEENSLAND </a:t>
            </a:r>
            <a:endParaRPr lang="en-US" dirty="0"/>
          </a:p>
        </p:txBody>
      </p:sp>
      <p:sp>
        <p:nvSpPr>
          <p:cNvPr id="5" name="Subtitle 2">
            <a:extLst>
              <a:ext uri="{FF2B5EF4-FFF2-40B4-BE49-F238E27FC236}">
                <a16:creationId xmlns:a16="http://schemas.microsoft.com/office/drawing/2014/main" id="{176568F6-93A9-4DAE-8BC2-A7625E12255C}"/>
              </a:ext>
            </a:extLst>
          </p:cNvPr>
          <p:cNvSpPr>
            <a:spLocks noGrp="1"/>
          </p:cNvSpPr>
          <p:nvPr>
            <p:ph type="subTitle" idx="1"/>
          </p:nvPr>
        </p:nvSpPr>
        <p:spPr>
          <a:xfrm>
            <a:off x="1441509" y="2152802"/>
            <a:ext cx="10175875" cy="4248697"/>
          </a:xfrm>
        </p:spPr>
        <p:txBody>
          <a:bodyPr vert="horz" lIns="91440" tIns="45720" rIns="91440" bIns="45720" rtlCol="0" anchor="t">
            <a:normAutofit lnSpcReduction="10000"/>
          </a:bodyPr>
          <a:lstStyle/>
          <a:p>
            <a:r>
              <a:rPr lang="en-AU" sz="4000" b="1" dirty="0"/>
              <a:t>ROADMAP FOR RESUMPTION OF FACE-TO-FACE SCOUTING V07D</a:t>
            </a:r>
            <a:endParaRPr lang="en-AU" sz="4000" b="1" dirty="0">
              <a:cs typeface="Calibri" panose="020F0502020204030204"/>
            </a:endParaRPr>
          </a:p>
          <a:p>
            <a:endParaRPr lang="en-AU" sz="2800" dirty="0"/>
          </a:p>
          <a:p>
            <a:r>
              <a:rPr lang="en-AU" sz="2800" dirty="0"/>
              <a:t>consistent with the easing of COVID-19 restrictions by the Queensland Government</a:t>
            </a:r>
            <a:endParaRPr lang="en-AU" sz="2800" dirty="0">
              <a:cs typeface="Calibri"/>
            </a:endParaRPr>
          </a:p>
          <a:p>
            <a:endParaRPr lang="en-AU" sz="2800" dirty="0">
              <a:cs typeface="Calibri"/>
            </a:endParaRPr>
          </a:p>
          <a:p>
            <a:r>
              <a:rPr lang="en-AU" sz="2800" dirty="0">
                <a:cs typeface="Calibri"/>
              </a:rPr>
              <a:t>Refer: QBSI 7.15 for full detail</a:t>
            </a:r>
          </a:p>
          <a:p>
            <a:pPr algn="l"/>
            <a:endParaRPr lang="en-AU" sz="2800" dirty="0">
              <a:cs typeface="Calibri"/>
            </a:endParaRPr>
          </a:p>
          <a:p>
            <a:r>
              <a:rPr lang="en-AU" sz="1400" dirty="0"/>
              <a:t>Updated </a:t>
            </a:r>
            <a:r>
              <a:rPr lang="en-AU" sz="1400" dirty="0">
                <a:solidFill>
                  <a:srgbClr val="FF0000"/>
                </a:solidFill>
              </a:rPr>
              <a:t>22 October </a:t>
            </a:r>
            <a:r>
              <a:rPr lang="en-AU" sz="1400" dirty="0"/>
              <a:t>but still based on the original Queensland Government roadmap</a:t>
            </a:r>
            <a:endParaRPr lang="en-AU" sz="1400" dirty="0">
              <a:cs typeface="Calibri"/>
            </a:endParaRPr>
          </a:p>
        </p:txBody>
      </p:sp>
    </p:spTree>
    <p:extLst>
      <p:ext uri="{BB962C8B-B14F-4D97-AF65-F5344CB8AC3E}">
        <p14:creationId xmlns:p14="http://schemas.microsoft.com/office/powerpoint/2010/main" val="2976472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AFDF09-8229-4DE7-BA82-79D257A75968}"/>
              </a:ext>
            </a:extLst>
          </p:cNvPr>
          <p:cNvSpPr/>
          <p:nvPr/>
        </p:nvSpPr>
        <p:spPr>
          <a:xfrm>
            <a:off x="1789259" y="2151271"/>
            <a:ext cx="3251771" cy="4404138"/>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err="1">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interstate travel with the exception of Victoria and parts of NSW</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5" name="Rectangle: Rounded Corners 4">
            <a:extLst>
              <a:ext uri="{FF2B5EF4-FFF2-40B4-BE49-F238E27FC236}">
                <a16:creationId xmlns:a16="http://schemas.microsoft.com/office/drawing/2014/main" id="{43193028-7BB3-4420-BC8B-34A2A5B3B125}"/>
              </a:ext>
            </a:extLst>
          </p:cNvPr>
          <p:cNvSpPr/>
          <p:nvPr/>
        </p:nvSpPr>
        <p:spPr>
          <a:xfrm>
            <a:off x="5252200" y="2151271"/>
            <a:ext cx="3251771" cy="4426333"/>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p>
          <a:p>
            <a:pPr algn="ctr"/>
            <a:r>
              <a:rPr lang="en-AU" dirty="0" err="1">
                <a:solidFill>
                  <a:schemeClr val="bg2"/>
                </a:solidFill>
              </a:rPr>
              <a:t>Scouting@Home</a:t>
            </a: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endParaRPr>
          </a:p>
          <a:p>
            <a:pPr algn="ctr"/>
            <a:r>
              <a:rPr lang="en-AU" dirty="0">
                <a:solidFill>
                  <a:schemeClr val="bg2"/>
                </a:solidFill>
              </a:rPr>
              <a:t>All outdoor activities* </a:t>
            </a:r>
            <a:endParaRPr lang="en-US" dirty="0">
              <a:solidFill>
                <a:schemeClr val="bg2"/>
              </a:solidFill>
              <a:ea typeface="+mn-lt"/>
              <a:cs typeface="+mn-lt"/>
            </a:endParaRPr>
          </a:p>
          <a:p>
            <a:pPr algn="ctr"/>
            <a:r>
              <a:rPr lang="en-AU" dirty="0">
                <a:solidFill>
                  <a:schemeClr val="bg2"/>
                </a:solidFill>
                <a:ea typeface="+mn-lt"/>
                <a:cs typeface="+mn-lt"/>
              </a:rPr>
              <a:t>Unlimited travel within Queensland</a:t>
            </a:r>
            <a:r>
              <a:rPr lang="en-AU" dirty="0">
                <a:solidFill>
                  <a:schemeClr val="bg2"/>
                </a:solidFill>
              </a:rPr>
              <a:t> and interstate travel including NSW with Qld Border Declaration Pass </a:t>
            </a:r>
            <a:endParaRPr lang="en-US" dirty="0">
              <a:solidFill>
                <a:schemeClr val="bg2"/>
              </a:solidFill>
              <a:cs typeface="Calibri"/>
            </a:endParaRP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
        <p:nvSpPr>
          <p:cNvPr id="6" name="Arrow: Chevron 5">
            <a:extLst>
              <a:ext uri="{FF2B5EF4-FFF2-40B4-BE49-F238E27FC236}">
                <a16:creationId xmlns:a16="http://schemas.microsoft.com/office/drawing/2014/main" id="{DE5BE21E-2FA0-4C87-8D4E-A7EA6F99BBB5}"/>
              </a:ext>
            </a:extLst>
          </p:cNvPr>
          <p:cNvSpPr/>
          <p:nvPr/>
        </p:nvSpPr>
        <p:spPr>
          <a:xfrm>
            <a:off x="1789259" y="995037"/>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4</a:t>
            </a:r>
          </a:p>
          <a:p>
            <a:pPr algn="ctr"/>
            <a:r>
              <a:rPr lang="en-AU" b="1" dirty="0">
                <a:solidFill>
                  <a:schemeClr val="tx1"/>
                </a:solidFill>
              </a:rPr>
              <a:t>1 October – 31 October 2020</a:t>
            </a:r>
            <a:endParaRPr lang="en-AU" b="1" dirty="0">
              <a:solidFill>
                <a:schemeClr val="tx1"/>
              </a:solidFill>
              <a:cs typeface="Calibri"/>
            </a:endParaRPr>
          </a:p>
        </p:txBody>
      </p:sp>
      <p:sp>
        <p:nvSpPr>
          <p:cNvPr id="7" name="Arrow: Chevron 6">
            <a:extLst>
              <a:ext uri="{FF2B5EF4-FFF2-40B4-BE49-F238E27FC236}">
                <a16:creationId xmlns:a16="http://schemas.microsoft.com/office/drawing/2014/main" id="{0EBCDF4D-486F-417F-A879-4D95910B6539}"/>
              </a:ext>
            </a:extLst>
          </p:cNvPr>
          <p:cNvSpPr/>
          <p:nvPr/>
        </p:nvSpPr>
        <p:spPr>
          <a:xfrm>
            <a:off x="5252200" y="995037"/>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5</a:t>
            </a:r>
          </a:p>
          <a:p>
            <a:pPr algn="ctr"/>
            <a:r>
              <a:rPr lang="en-AU" b="1" dirty="0">
                <a:solidFill>
                  <a:schemeClr val="bg2"/>
                </a:solidFill>
              </a:rPr>
              <a:t>1 November – 30 November 2020</a:t>
            </a:r>
            <a:endParaRPr lang="en-AU" b="1" dirty="0">
              <a:solidFill>
                <a:schemeClr val="bg2"/>
              </a:solidFill>
              <a:cs typeface="Calibri"/>
            </a:endParaRPr>
          </a:p>
        </p:txBody>
      </p:sp>
      <p:sp>
        <p:nvSpPr>
          <p:cNvPr id="8" name="Arrow: Chevron 7">
            <a:extLst>
              <a:ext uri="{FF2B5EF4-FFF2-40B4-BE49-F238E27FC236}">
                <a16:creationId xmlns:a16="http://schemas.microsoft.com/office/drawing/2014/main" id="{5F41B05F-7DEF-4C2F-AA5D-5047FA462BBA}"/>
              </a:ext>
            </a:extLst>
          </p:cNvPr>
          <p:cNvSpPr/>
          <p:nvPr/>
        </p:nvSpPr>
        <p:spPr>
          <a:xfrm>
            <a:off x="8715141" y="995038"/>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6</a:t>
            </a:r>
          </a:p>
          <a:p>
            <a:pPr algn="ctr"/>
            <a:r>
              <a:rPr lang="en-AU" b="1" dirty="0">
                <a:solidFill>
                  <a:schemeClr val="bg2"/>
                </a:solidFill>
              </a:rPr>
              <a:t>1 December 2020 -&gt;</a:t>
            </a:r>
            <a:endParaRPr lang="en-AU" b="1" dirty="0">
              <a:solidFill>
                <a:schemeClr val="bg2"/>
              </a:solidFill>
              <a:cs typeface="Calibri"/>
            </a:endParaRPr>
          </a:p>
        </p:txBody>
      </p:sp>
      <p:sp>
        <p:nvSpPr>
          <p:cNvPr id="9" name="Rectangle: Rounded Corners 8">
            <a:extLst>
              <a:ext uri="{FF2B5EF4-FFF2-40B4-BE49-F238E27FC236}">
                <a16:creationId xmlns:a16="http://schemas.microsoft.com/office/drawing/2014/main" id="{2EFC0A1F-FD83-41F5-AFD3-8DE1E26BAB58}"/>
              </a:ext>
            </a:extLst>
          </p:cNvPr>
          <p:cNvSpPr/>
          <p:nvPr/>
        </p:nvSpPr>
        <p:spPr>
          <a:xfrm>
            <a:off x="8715141" y="2154971"/>
            <a:ext cx="3251771" cy="4418935"/>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p>
          <a:p>
            <a:pPr algn="ctr"/>
            <a:r>
              <a:rPr lang="en-AU" dirty="0">
                <a:solidFill>
                  <a:schemeClr val="bg2"/>
                </a:solidFill>
              </a:rPr>
              <a:t>Scouting@Home</a:t>
            </a: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endParaRPr>
          </a:p>
          <a:p>
            <a:pPr algn="ctr"/>
            <a:r>
              <a:rPr lang="en-AU" dirty="0">
                <a:solidFill>
                  <a:schemeClr val="bg2"/>
                </a:solidFill>
              </a:rPr>
              <a:t>All outdoor activities* </a:t>
            </a:r>
            <a:endParaRPr lang="en-US" dirty="0">
              <a:solidFill>
                <a:schemeClr val="bg2"/>
              </a:solidFill>
              <a:ea typeface="+mn-lt"/>
              <a:cs typeface="+mn-lt"/>
            </a:endParaRPr>
          </a:p>
          <a:p>
            <a:pPr algn="ctr"/>
            <a:r>
              <a:rPr lang="en-AU" dirty="0">
                <a:solidFill>
                  <a:schemeClr val="bg2"/>
                </a:solidFill>
                <a:ea typeface="+mn-lt"/>
                <a:cs typeface="+mn-lt"/>
              </a:rPr>
              <a:t>Unlimited travel within Queensland</a:t>
            </a:r>
            <a:r>
              <a:rPr lang="en-AU" dirty="0">
                <a:solidFill>
                  <a:schemeClr val="bg2"/>
                </a:solidFill>
              </a:rPr>
              <a:t> and some interstate travel </a:t>
            </a:r>
            <a:endParaRPr lang="en-US" dirty="0">
              <a:solidFill>
                <a:schemeClr val="bg2"/>
              </a:solidFill>
              <a:cs typeface="Calibri"/>
            </a:endParaRP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endParaRPr lang="en-AU" dirty="0">
              <a:solidFill>
                <a:schemeClr val="bg2"/>
              </a:solidFill>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
        <p:nvSpPr>
          <p:cNvPr id="10" name="TextBox 9">
            <a:extLst>
              <a:ext uri="{FF2B5EF4-FFF2-40B4-BE49-F238E27FC236}">
                <a16:creationId xmlns:a16="http://schemas.microsoft.com/office/drawing/2014/main" id="{16AEEB84-064C-4EAE-947A-33EF64C05818}"/>
              </a:ext>
            </a:extLst>
          </p:cNvPr>
          <p:cNvSpPr txBox="1"/>
          <p:nvPr/>
        </p:nvSpPr>
        <p:spPr>
          <a:xfrm>
            <a:off x="1937858" y="351537"/>
            <a:ext cx="9842596" cy="461665"/>
          </a:xfrm>
          <a:prstGeom prst="rect">
            <a:avLst/>
          </a:prstGeom>
          <a:noFill/>
        </p:spPr>
        <p:txBody>
          <a:bodyPr wrap="square" rtlCol="0">
            <a:spAutoFit/>
          </a:bodyPr>
          <a:lstStyle/>
          <a:p>
            <a:r>
              <a:rPr lang="en-AU" sz="2400" b="1" dirty="0"/>
              <a:t>Scouts Queensland roadmap for the easing of COVID-19 restrictions</a:t>
            </a:r>
          </a:p>
        </p:txBody>
      </p:sp>
    </p:spTree>
    <p:extLst>
      <p:ext uri="{BB962C8B-B14F-4D97-AF65-F5344CB8AC3E}">
        <p14:creationId xmlns:p14="http://schemas.microsoft.com/office/powerpoint/2010/main" val="384390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82E63D78-F293-40A0-BB45-0149A282B4B1}"/>
              </a:ext>
            </a:extLst>
          </p:cNvPr>
          <p:cNvSpPr/>
          <p:nvPr/>
        </p:nvSpPr>
        <p:spPr>
          <a:xfrm>
            <a:off x="1896108" y="897848"/>
            <a:ext cx="10066593" cy="793936"/>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4</a:t>
            </a:r>
          </a:p>
          <a:p>
            <a:pPr algn="ctr"/>
            <a:r>
              <a:rPr lang="en-AU" b="1" dirty="0">
                <a:solidFill>
                  <a:schemeClr val="tx1"/>
                </a:solidFill>
              </a:rPr>
              <a:t>1 October – 31 October 2020</a:t>
            </a:r>
          </a:p>
        </p:txBody>
      </p:sp>
      <p:sp>
        <p:nvSpPr>
          <p:cNvPr id="5" name="TextBox 4">
            <a:extLst>
              <a:ext uri="{FF2B5EF4-FFF2-40B4-BE49-F238E27FC236}">
                <a16:creationId xmlns:a16="http://schemas.microsoft.com/office/drawing/2014/main" id="{FE02EE5A-06E7-4299-AA14-5EA39F0E47FD}"/>
              </a:ext>
            </a:extLst>
          </p:cNvPr>
          <p:cNvSpPr txBox="1"/>
          <p:nvPr/>
        </p:nvSpPr>
        <p:spPr>
          <a:xfrm>
            <a:off x="1896761" y="199421"/>
            <a:ext cx="6685177" cy="461665"/>
          </a:xfrm>
          <a:prstGeom prst="rect">
            <a:avLst/>
          </a:prstGeom>
          <a:noFill/>
        </p:spPr>
        <p:txBody>
          <a:bodyPr wrap="square" rtlCol="0">
            <a:spAutoFit/>
          </a:bodyPr>
          <a:lstStyle/>
          <a:p>
            <a:r>
              <a:rPr lang="en-AU" sz="2400" b="1"/>
              <a:t>Scouts Queensland COVID-19 restrictions Stage 3</a:t>
            </a:r>
          </a:p>
        </p:txBody>
      </p:sp>
      <p:sp>
        <p:nvSpPr>
          <p:cNvPr id="6" name="Rectangle: Rounded Corners 5">
            <a:extLst>
              <a:ext uri="{FF2B5EF4-FFF2-40B4-BE49-F238E27FC236}">
                <a16:creationId xmlns:a16="http://schemas.microsoft.com/office/drawing/2014/main" id="{7FE1079F-44D8-478C-9BDA-1957D334DB1F}"/>
              </a:ext>
            </a:extLst>
          </p:cNvPr>
          <p:cNvSpPr/>
          <p:nvPr/>
        </p:nvSpPr>
        <p:spPr>
          <a:xfrm>
            <a:off x="1896110" y="1855433"/>
            <a:ext cx="2560480" cy="485086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1"/>
              </a:solidFill>
            </a:endParaRPr>
          </a:p>
          <a:p>
            <a:r>
              <a:rPr lang="en-US" b="1" dirty="0">
                <a:solidFill>
                  <a:schemeClr val="tx1"/>
                </a:solidFill>
              </a:rPr>
              <a:t>Specific Restrictions</a:t>
            </a:r>
          </a:p>
          <a:p>
            <a:r>
              <a:rPr lang="en-US" sz="1600" b="1" dirty="0">
                <a:solidFill>
                  <a:schemeClr val="tx1"/>
                </a:solidFill>
              </a:rPr>
              <a:t>Gathering size:</a:t>
            </a:r>
            <a:r>
              <a:rPr lang="en-US" sz="1600" dirty="0">
                <a:solidFill>
                  <a:schemeClr val="tx1"/>
                </a:solidFill>
              </a:rPr>
              <a:t> 50 - 100 people depending on area – 4sq m or 2sq m rule </a:t>
            </a:r>
            <a:endParaRPr lang="en-US" sz="1600" dirty="0">
              <a:solidFill>
                <a:schemeClr val="tx1"/>
              </a:solidFill>
              <a:cs typeface="Calibri"/>
            </a:endParaRPr>
          </a:p>
          <a:p>
            <a:r>
              <a:rPr lang="en-US" sz="1600" b="1" dirty="0">
                <a:solidFill>
                  <a:schemeClr val="tx1"/>
                </a:solidFill>
              </a:rPr>
              <a:t>Outdoor density:</a:t>
            </a:r>
            <a:r>
              <a:rPr lang="en-US" sz="1600" dirty="0">
                <a:solidFill>
                  <a:schemeClr val="tx1"/>
                </a:solidFill>
              </a:rPr>
              <a:t> 2sq m rule</a:t>
            </a:r>
            <a:r>
              <a:rPr lang="en-US" sz="1600" b="1" dirty="0">
                <a:solidFill>
                  <a:schemeClr val="tx1"/>
                </a:solidFill>
              </a:rPr>
              <a:t> </a:t>
            </a:r>
          </a:p>
          <a:p>
            <a:r>
              <a:rPr lang="en-US" sz="1600" b="1" dirty="0">
                <a:solidFill>
                  <a:schemeClr val="tx1"/>
                </a:solidFill>
              </a:rPr>
              <a:t>Outdoor events: </a:t>
            </a:r>
            <a:r>
              <a:rPr lang="en-US" sz="1600" dirty="0">
                <a:solidFill>
                  <a:schemeClr val="tx1"/>
                </a:solidFill>
              </a:rPr>
              <a:t>from 500 to 1,000 people</a:t>
            </a:r>
            <a:endParaRPr lang="en-US" sz="1600" b="1" dirty="0">
              <a:solidFill>
                <a:schemeClr val="tx1"/>
              </a:solidFill>
            </a:endParaRPr>
          </a:p>
          <a:p>
            <a:r>
              <a:rPr lang="en-US" sz="1600" b="1" dirty="0">
                <a:solidFill>
                  <a:schemeClr val="tx1"/>
                </a:solidFill>
              </a:rPr>
              <a:t>Distance: </a:t>
            </a:r>
            <a:r>
              <a:rPr lang="en-AU" sz="1600" dirty="0">
                <a:solidFill>
                  <a:schemeClr val="tx1"/>
                </a:solidFill>
              </a:rPr>
              <a:t>Unlimited travel </a:t>
            </a:r>
            <a:endParaRPr lang="en-US" sz="1600" dirty="0">
              <a:solidFill>
                <a:schemeClr val="tx1"/>
              </a:solidFill>
              <a:ea typeface="+mn-lt"/>
              <a:cs typeface="+mn-lt"/>
            </a:endParaRPr>
          </a:p>
          <a:p>
            <a:r>
              <a:rPr lang="en-AU" sz="1600" dirty="0">
                <a:solidFill>
                  <a:schemeClr val="tx1"/>
                </a:solidFill>
              </a:rPr>
              <a:t>within Queensland</a:t>
            </a:r>
            <a:r>
              <a:rPr lang="en-AU" sz="1600" dirty="0">
                <a:solidFill>
                  <a:schemeClr val="tx1"/>
                </a:solidFill>
                <a:ea typeface="+mn-lt"/>
                <a:cs typeface="+mn-lt"/>
              </a:rPr>
              <a:t> </a:t>
            </a:r>
          </a:p>
          <a:p>
            <a:r>
              <a:rPr lang="en-AU" sz="1600" dirty="0">
                <a:solidFill>
                  <a:schemeClr val="tx1"/>
                </a:solidFill>
                <a:ea typeface="+mn-lt"/>
                <a:cs typeface="+mn-lt"/>
              </a:rPr>
              <a:t>and state borders currently open except for Victoria and parts of NSW</a:t>
            </a:r>
          </a:p>
          <a:p>
            <a:r>
              <a:rPr lang="en-US" sz="1600" b="1" dirty="0">
                <a:solidFill>
                  <a:schemeClr val="tx1"/>
                </a:solidFill>
              </a:rPr>
              <a:t>Equipment: </a:t>
            </a:r>
            <a:r>
              <a:rPr lang="en-US" sz="1600" dirty="0">
                <a:solidFill>
                  <a:schemeClr val="tx1"/>
                </a:solidFill>
              </a:rPr>
              <a:t>dedicated PPE, no sharing of equipment e.g. paddles, vests</a:t>
            </a:r>
            <a:endParaRPr lang="en-US" sz="1600" dirty="0">
              <a:solidFill>
                <a:schemeClr val="tx1"/>
              </a:solidFill>
              <a:cs typeface="Calibri"/>
            </a:endParaRPr>
          </a:p>
          <a:p>
            <a:endParaRPr lang="en-US" b="1" dirty="0">
              <a:solidFill>
                <a:schemeClr val="tx1"/>
              </a:solidFill>
            </a:endParaRPr>
          </a:p>
        </p:txBody>
      </p:sp>
      <p:sp>
        <p:nvSpPr>
          <p:cNvPr id="7" name="Rectangle: Rounded Corners 6">
            <a:extLst>
              <a:ext uri="{FF2B5EF4-FFF2-40B4-BE49-F238E27FC236}">
                <a16:creationId xmlns:a16="http://schemas.microsoft.com/office/drawing/2014/main" id="{1E949694-62BE-4B5D-9164-C9747E055727}"/>
              </a:ext>
            </a:extLst>
          </p:cNvPr>
          <p:cNvSpPr/>
          <p:nvPr/>
        </p:nvSpPr>
        <p:spPr>
          <a:xfrm>
            <a:off x="4607511" y="1855433"/>
            <a:ext cx="7355191" cy="485086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tx1"/>
                </a:solidFill>
              </a:rPr>
              <a:t>General Restrictions</a:t>
            </a:r>
          </a:p>
          <a:p>
            <a:r>
              <a:rPr lang="en-US" sz="1700" b="1" dirty="0">
                <a:solidFill>
                  <a:schemeClr val="tx1"/>
                </a:solidFill>
              </a:rPr>
              <a:t>General: </a:t>
            </a:r>
            <a:r>
              <a:rPr lang="en-US" sz="1700" dirty="0">
                <a:solidFill>
                  <a:schemeClr val="tx1"/>
                </a:solidFill>
              </a:rPr>
              <a:t>indoor or outdoor Patrols/Sections, social distancing, cough etiquette</a:t>
            </a:r>
            <a:endParaRPr lang="en-US" sz="1700" dirty="0">
              <a:solidFill>
                <a:schemeClr val="tx1"/>
              </a:solidFill>
              <a:cs typeface="Calibri"/>
            </a:endParaRPr>
          </a:p>
          <a:p>
            <a:r>
              <a:rPr lang="en-US" sz="1700" b="1" dirty="0">
                <a:solidFill>
                  <a:schemeClr val="tx1"/>
                </a:solidFill>
              </a:rPr>
              <a:t>Equipment: </a:t>
            </a:r>
            <a:r>
              <a:rPr lang="en-US" sz="1700" dirty="0">
                <a:solidFill>
                  <a:schemeClr val="tx1"/>
                </a:solidFill>
              </a:rPr>
              <a:t>dedicated PPE, minimise sharing of equipment, all equipment sanitised before and after use with particular focus on harnesses, ropes</a:t>
            </a:r>
            <a:endParaRPr lang="en-US" sz="1700" dirty="0">
              <a:solidFill>
                <a:schemeClr val="tx1"/>
              </a:solidFill>
              <a:cs typeface="Calibri"/>
            </a:endParaRPr>
          </a:p>
          <a:p>
            <a:r>
              <a:rPr lang="en-AU" sz="1700" b="1" dirty="0">
                <a:solidFill>
                  <a:schemeClr val="tx1"/>
                </a:solidFill>
              </a:rPr>
              <a:t>Car-pooling: </a:t>
            </a:r>
            <a:r>
              <a:rPr lang="en-AU" sz="1700" dirty="0">
                <a:solidFill>
                  <a:schemeClr val="tx1"/>
                </a:solidFill>
              </a:rPr>
              <a:t>choice to car-pool should be by agreement between parents. Do not transport any member with respiratory symptoms.</a:t>
            </a:r>
            <a:endParaRPr lang="en-AU" sz="1700" u="sng" dirty="0">
              <a:solidFill>
                <a:schemeClr val="tx1"/>
              </a:solidFill>
              <a:cs typeface="Calibri"/>
            </a:endParaRPr>
          </a:p>
          <a:p>
            <a:r>
              <a:rPr lang="en-US" sz="1700" b="1" dirty="0">
                <a:solidFill>
                  <a:schemeClr val="tx1"/>
                </a:solidFill>
              </a:rPr>
              <a:t>Camping:</a:t>
            </a:r>
            <a:r>
              <a:rPr lang="en-US" sz="1700" dirty="0">
                <a:solidFill>
                  <a:schemeClr val="tx1"/>
                </a:solidFill>
              </a:rPr>
              <a:t> max 1 person per 2 m</a:t>
            </a:r>
            <a:r>
              <a:rPr lang="en-US" sz="1700" baseline="30000" dirty="0">
                <a:solidFill>
                  <a:schemeClr val="tx1"/>
                </a:solidFill>
              </a:rPr>
              <a:t>2</a:t>
            </a:r>
            <a:r>
              <a:rPr lang="en-US" sz="1700" dirty="0">
                <a:solidFill>
                  <a:schemeClr val="tx1"/>
                </a:solidFill>
              </a:rPr>
              <a:t> of tent floor space or 1 family/tent, no sharing of plated food or personal utensils, stringent adherence to Scout hygiene standards (refer QBSI 7.14)</a:t>
            </a:r>
            <a:endParaRPr lang="en-US" sz="1700" dirty="0">
              <a:solidFill>
                <a:schemeClr val="tx1"/>
              </a:solidFill>
              <a:cs typeface="Calibri"/>
            </a:endParaRPr>
          </a:p>
          <a:p>
            <a:r>
              <a:rPr lang="en-US" sz="1700" dirty="0">
                <a:solidFill>
                  <a:schemeClr val="tx1"/>
                </a:solidFill>
              </a:rPr>
              <a:t>AM and PM disinfecting/washing of ablution blocks whilst camping taking place – door handles, light switches, shared flat surfaces</a:t>
            </a:r>
            <a:endParaRPr lang="en-US" sz="1700" dirty="0">
              <a:solidFill>
                <a:schemeClr val="tx1"/>
              </a:solidFill>
              <a:cs typeface="Calibri"/>
            </a:endParaRPr>
          </a:p>
          <a:p>
            <a:r>
              <a:rPr lang="en-US" sz="1700" b="1" dirty="0">
                <a:solidFill>
                  <a:schemeClr val="tx1"/>
                </a:solidFill>
              </a:rPr>
              <a:t>Dens:  </a:t>
            </a:r>
            <a:r>
              <a:rPr lang="en-US" sz="1700" dirty="0">
                <a:solidFill>
                  <a:schemeClr val="tx1"/>
                </a:solidFill>
              </a:rPr>
              <a:t>Council ok for leased premise, sanitiser available at entry, parent pick-up outside den, kitchens/food prep surfaces wiped down before and after meeting, washbasins, taps, light switches and door handles cleaned before and after each meeting</a:t>
            </a:r>
            <a:endParaRPr lang="en-US" sz="1700" dirty="0">
              <a:solidFill>
                <a:schemeClr val="tx1"/>
              </a:solidFill>
              <a:cs typeface="Calibri"/>
            </a:endParaRPr>
          </a:p>
          <a:p>
            <a:r>
              <a:rPr lang="en-US" sz="1700" b="1" dirty="0">
                <a:solidFill>
                  <a:schemeClr val="tx1"/>
                </a:solidFill>
              </a:rPr>
              <a:t>Illness: </a:t>
            </a:r>
            <a:r>
              <a:rPr lang="en-US" sz="1700" dirty="0">
                <a:solidFill>
                  <a:schemeClr val="tx1"/>
                </a:solidFill>
              </a:rPr>
              <a:t>no attendance, isolation and return home if become ill during camp or activity</a:t>
            </a:r>
            <a:endParaRPr lang="en-AU" sz="1700" dirty="0">
              <a:solidFill>
                <a:schemeClr val="tx1"/>
              </a:solidFill>
            </a:endParaRPr>
          </a:p>
        </p:txBody>
      </p:sp>
    </p:spTree>
    <p:extLst>
      <p:ext uri="{BB962C8B-B14F-4D97-AF65-F5344CB8AC3E}">
        <p14:creationId xmlns:p14="http://schemas.microsoft.com/office/powerpoint/2010/main" val="889335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AFDF09-8229-4DE7-BA82-79D257A75968}"/>
              </a:ext>
            </a:extLst>
          </p:cNvPr>
          <p:cNvSpPr/>
          <p:nvPr/>
        </p:nvSpPr>
        <p:spPr>
          <a:xfrm>
            <a:off x="1789259" y="2151271"/>
            <a:ext cx="3251771" cy="4404138"/>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p>
          <a:p>
            <a:pPr algn="ctr"/>
            <a:r>
              <a:rPr lang="en-AU" dirty="0" err="1">
                <a:solidFill>
                  <a:schemeClr val="bg2"/>
                </a:solidFill>
              </a:rPr>
              <a:t>Scouting@Home</a:t>
            </a: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endParaRPr>
          </a:p>
          <a:p>
            <a:pPr algn="ctr"/>
            <a:r>
              <a:rPr lang="en-AU" dirty="0">
                <a:solidFill>
                  <a:schemeClr val="bg2"/>
                </a:solidFill>
              </a:rPr>
              <a:t>All outdoor activities* </a:t>
            </a:r>
            <a:endParaRPr lang="en-US" dirty="0">
              <a:solidFill>
                <a:schemeClr val="bg2"/>
              </a:solidFill>
              <a:ea typeface="+mn-lt"/>
              <a:cs typeface="+mn-lt"/>
            </a:endParaRPr>
          </a:p>
          <a:p>
            <a:pPr algn="ctr"/>
            <a:r>
              <a:rPr lang="en-AU" dirty="0">
                <a:solidFill>
                  <a:schemeClr val="bg2"/>
                </a:solidFill>
                <a:ea typeface="+mn-lt"/>
                <a:cs typeface="+mn-lt"/>
              </a:rPr>
              <a:t>Unlimited travel within Queensland</a:t>
            </a:r>
            <a:r>
              <a:rPr lang="en-AU" dirty="0">
                <a:solidFill>
                  <a:schemeClr val="bg2"/>
                </a:solidFill>
              </a:rPr>
              <a:t> and interstate travel with the exception of Victoria and parts of NSW</a:t>
            </a:r>
            <a:endParaRPr lang="en-US" dirty="0">
              <a:solidFill>
                <a:schemeClr val="bg2"/>
              </a:solidFill>
              <a:cs typeface="Calibri"/>
            </a:endParaRP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
        <p:nvSpPr>
          <p:cNvPr id="5" name="Rectangle: Rounded Corners 4">
            <a:extLst>
              <a:ext uri="{FF2B5EF4-FFF2-40B4-BE49-F238E27FC236}">
                <a16:creationId xmlns:a16="http://schemas.microsoft.com/office/drawing/2014/main" id="{43193028-7BB3-4420-BC8B-34A2A5B3B125}"/>
              </a:ext>
            </a:extLst>
          </p:cNvPr>
          <p:cNvSpPr/>
          <p:nvPr/>
        </p:nvSpPr>
        <p:spPr>
          <a:xfrm>
            <a:off x="5252200" y="2151271"/>
            <a:ext cx="3251771" cy="4426333"/>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err="1">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interstate travel including NSW with Qld Border Declaration Pass </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6" name="Arrow: Chevron 5">
            <a:extLst>
              <a:ext uri="{FF2B5EF4-FFF2-40B4-BE49-F238E27FC236}">
                <a16:creationId xmlns:a16="http://schemas.microsoft.com/office/drawing/2014/main" id="{DE5BE21E-2FA0-4C87-8D4E-A7EA6F99BBB5}"/>
              </a:ext>
            </a:extLst>
          </p:cNvPr>
          <p:cNvSpPr/>
          <p:nvPr/>
        </p:nvSpPr>
        <p:spPr>
          <a:xfrm>
            <a:off x="1789259" y="995037"/>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4</a:t>
            </a:r>
          </a:p>
          <a:p>
            <a:pPr algn="ctr"/>
            <a:r>
              <a:rPr lang="en-AU" b="1" dirty="0">
                <a:solidFill>
                  <a:schemeClr val="bg2"/>
                </a:solidFill>
              </a:rPr>
              <a:t>1 October – 31 October 2020</a:t>
            </a:r>
            <a:endParaRPr lang="en-AU" b="1" dirty="0">
              <a:solidFill>
                <a:schemeClr val="bg2"/>
              </a:solidFill>
              <a:cs typeface="Calibri"/>
            </a:endParaRPr>
          </a:p>
        </p:txBody>
      </p:sp>
      <p:sp>
        <p:nvSpPr>
          <p:cNvPr id="7" name="Arrow: Chevron 6">
            <a:extLst>
              <a:ext uri="{FF2B5EF4-FFF2-40B4-BE49-F238E27FC236}">
                <a16:creationId xmlns:a16="http://schemas.microsoft.com/office/drawing/2014/main" id="{0EBCDF4D-486F-417F-A879-4D95910B6539}"/>
              </a:ext>
            </a:extLst>
          </p:cNvPr>
          <p:cNvSpPr/>
          <p:nvPr/>
        </p:nvSpPr>
        <p:spPr>
          <a:xfrm>
            <a:off x="5252200" y="995037"/>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5</a:t>
            </a:r>
          </a:p>
          <a:p>
            <a:pPr algn="ctr"/>
            <a:r>
              <a:rPr lang="en-AU" b="1" dirty="0">
                <a:solidFill>
                  <a:schemeClr val="tx1"/>
                </a:solidFill>
              </a:rPr>
              <a:t>1 November – 30 November 2020</a:t>
            </a:r>
            <a:endParaRPr lang="en-AU" b="1" dirty="0">
              <a:solidFill>
                <a:schemeClr val="tx1"/>
              </a:solidFill>
              <a:cs typeface="Calibri"/>
            </a:endParaRPr>
          </a:p>
        </p:txBody>
      </p:sp>
      <p:sp>
        <p:nvSpPr>
          <p:cNvPr id="8" name="Arrow: Chevron 7">
            <a:extLst>
              <a:ext uri="{FF2B5EF4-FFF2-40B4-BE49-F238E27FC236}">
                <a16:creationId xmlns:a16="http://schemas.microsoft.com/office/drawing/2014/main" id="{5F41B05F-7DEF-4C2F-AA5D-5047FA462BBA}"/>
              </a:ext>
            </a:extLst>
          </p:cNvPr>
          <p:cNvSpPr/>
          <p:nvPr/>
        </p:nvSpPr>
        <p:spPr>
          <a:xfrm>
            <a:off x="8715141" y="995038"/>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6</a:t>
            </a:r>
          </a:p>
          <a:p>
            <a:pPr algn="ctr"/>
            <a:r>
              <a:rPr lang="en-AU" b="1" dirty="0">
                <a:solidFill>
                  <a:schemeClr val="bg2"/>
                </a:solidFill>
              </a:rPr>
              <a:t>1 December 2020 -&gt;</a:t>
            </a:r>
            <a:endParaRPr lang="en-AU" b="1" dirty="0">
              <a:solidFill>
                <a:schemeClr val="bg2"/>
              </a:solidFill>
              <a:cs typeface="Calibri"/>
            </a:endParaRPr>
          </a:p>
        </p:txBody>
      </p:sp>
      <p:sp>
        <p:nvSpPr>
          <p:cNvPr id="9" name="Rectangle: Rounded Corners 8">
            <a:extLst>
              <a:ext uri="{FF2B5EF4-FFF2-40B4-BE49-F238E27FC236}">
                <a16:creationId xmlns:a16="http://schemas.microsoft.com/office/drawing/2014/main" id="{2EFC0A1F-FD83-41F5-AFD3-8DE1E26BAB58}"/>
              </a:ext>
            </a:extLst>
          </p:cNvPr>
          <p:cNvSpPr/>
          <p:nvPr/>
        </p:nvSpPr>
        <p:spPr>
          <a:xfrm>
            <a:off x="8715141" y="2154971"/>
            <a:ext cx="3251771" cy="4418935"/>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p>
          <a:p>
            <a:pPr algn="ctr"/>
            <a:r>
              <a:rPr lang="en-AU" dirty="0">
                <a:solidFill>
                  <a:schemeClr val="bg2"/>
                </a:solidFill>
              </a:rPr>
              <a:t>Scouting@Home</a:t>
            </a: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endParaRPr>
          </a:p>
          <a:p>
            <a:pPr algn="ctr"/>
            <a:r>
              <a:rPr lang="en-AU" dirty="0">
                <a:solidFill>
                  <a:schemeClr val="bg2"/>
                </a:solidFill>
              </a:rPr>
              <a:t>All outdoor activities* </a:t>
            </a:r>
            <a:endParaRPr lang="en-US" dirty="0">
              <a:solidFill>
                <a:schemeClr val="bg2"/>
              </a:solidFill>
              <a:ea typeface="+mn-lt"/>
              <a:cs typeface="+mn-lt"/>
            </a:endParaRPr>
          </a:p>
          <a:p>
            <a:pPr algn="ctr"/>
            <a:r>
              <a:rPr lang="en-AU" dirty="0">
                <a:solidFill>
                  <a:schemeClr val="bg2"/>
                </a:solidFill>
                <a:ea typeface="+mn-lt"/>
                <a:cs typeface="+mn-lt"/>
              </a:rPr>
              <a:t>Unlimited travel within Queensland</a:t>
            </a:r>
            <a:r>
              <a:rPr lang="en-AU" dirty="0">
                <a:solidFill>
                  <a:schemeClr val="bg2"/>
                </a:solidFill>
              </a:rPr>
              <a:t> and some interstate travel </a:t>
            </a:r>
            <a:endParaRPr lang="en-US" dirty="0">
              <a:solidFill>
                <a:schemeClr val="bg2"/>
              </a:solidFill>
              <a:cs typeface="Calibri"/>
            </a:endParaRP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endParaRPr lang="en-AU" dirty="0">
              <a:solidFill>
                <a:schemeClr val="bg2"/>
              </a:solidFill>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
        <p:nvSpPr>
          <p:cNvPr id="10" name="TextBox 9">
            <a:extLst>
              <a:ext uri="{FF2B5EF4-FFF2-40B4-BE49-F238E27FC236}">
                <a16:creationId xmlns:a16="http://schemas.microsoft.com/office/drawing/2014/main" id="{16AEEB84-064C-4EAE-947A-33EF64C05818}"/>
              </a:ext>
            </a:extLst>
          </p:cNvPr>
          <p:cNvSpPr txBox="1"/>
          <p:nvPr/>
        </p:nvSpPr>
        <p:spPr>
          <a:xfrm>
            <a:off x="1937858" y="351537"/>
            <a:ext cx="9842596" cy="461665"/>
          </a:xfrm>
          <a:prstGeom prst="rect">
            <a:avLst/>
          </a:prstGeom>
          <a:noFill/>
        </p:spPr>
        <p:txBody>
          <a:bodyPr wrap="square" rtlCol="0">
            <a:spAutoFit/>
          </a:bodyPr>
          <a:lstStyle/>
          <a:p>
            <a:r>
              <a:rPr lang="en-AU" sz="2400" b="1" dirty="0"/>
              <a:t>Scouts Queensland roadmap for the easing of COVID-19 restrictions</a:t>
            </a:r>
          </a:p>
        </p:txBody>
      </p:sp>
    </p:spTree>
    <p:extLst>
      <p:ext uri="{BB962C8B-B14F-4D97-AF65-F5344CB8AC3E}">
        <p14:creationId xmlns:p14="http://schemas.microsoft.com/office/powerpoint/2010/main" val="4050206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82E63D78-F293-40A0-BB45-0149A282B4B1}"/>
              </a:ext>
            </a:extLst>
          </p:cNvPr>
          <p:cNvSpPr/>
          <p:nvPr/>
        </p:nvSpPr>
        <p:spPr>
          <a:xfrm>
            <a:off x="1896108" y="897848"/>
            <a:ext cx="10066593" cy="793936"/>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5</a:t>
            </a:r>
          </a:p>
          <a:p>
            <a:pPr algn="ctr"/>
            <a:r>
              <a:rPr lang="en-AU" b="1" dirty="0">
                <a:solidFill>
                  <a:schemeClr val="tx1"/>
                </a:solidFill>
              </a:rPr>
              <a:t>1 November – 30 November 2020</a:t>
            </a:r>
          </a:p>
        </p:txBody>
      </p:sp>
      <p:sp>
        <p:nvSpPr>
          <p:cNvPr id="5" name="TextBox 4">
            <a:extLst>
              <a:ext uri="{FF2B5EF4-FFF2-40B4-BE49-F238E27FC236}">
                <a16:creationId xmlns:a16="http://schemas.microsoft.com/office/drawing/2014/main" id="{FE02EE5A-06E7-4299-AA14-5EA39F0E47FD}"/>
              </a:ext>
            </a:extLst>
          </p:cNvPr>
          <p:cNvSpPr txBox="1"/>
          <p:nvPr/>
        </p:nvSpPr>
        <p:spPr>
          <a:xfrm>
            <a:off x="1896761" y="199421"/>
            <a:ext cx="6685177" cy="461665"/>
          </a:xfrm>
          <a:prstGeom prst="rect">
            <a:avLst/>
          </a:prstGeom>
          <a:noFill/>
        </p:spPr>
        <p:txBody>
          <a:bodyPr wrap="square" rtlCol="0">
            <a:spAutoFit/>
          </a:bodyPr>
          <a:lstStyle/>
          <a:p>
            <a:r>
              <a:rPr lang="en-AU" sz="2400" b="1"/>
              <a:t>Scouts Queensland COVID-19 restrictions Stage 3</a:t>
            </a:r>
          </a:p>
        </p:txBody>
      </p:sp>
      <p:sp>
        <p:nvSpPr>
          <p:cNvPr id="6" name="Rectangle: Rounded Corners 5">
            <a:extLst>
              <a:ext uri="{FF2B5EF4-FFF2-40B4-BE49-F238E27FC236}">
                <a16:creationId xmlns:a16="http://schemas.microsoft.com/office/drawing/2014/main" id="{7FE1079F-44D8-478C-9BDA-1957D334DB1F}"/>
              </a:ext>
            </a:extLst>
          </p:cNvPr>
          <p:cNvSpPr/>
          <p:nvPr/>
        </p:nvSpPr>
        <p:spPr>
          <a:xfrm>
            <a:off x="1896110" y="1928546"/>
            <a:ext cx="2560480" cy="4777756"/>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1"/>
              </a:solidFill>
            </a:endParaRPr>
          </a:p>
          <a:p>
            <a:r>
              <a:rPr lang="en-US" b="1" dirty="0">
                <a:solidFill>
                  <a:schemeClr val="tx1"/>
                </a:solidFill>
              </a:rPr>
              <a:t>Specific Restrictions</a:t>
            </a:r>
          </a:p>
          <a:p>
            <a:r>
              <a:rPr lang="en-US" sz="1600" b="1" dirty="0">
                <a:solidFill>
                  <a:schemeClr val="tx1"/>
                </a:solidFill>
              </a:rPr>
              <a:t>Gathering size:</a:t>
            </a:r>
            <a:r>
              <a:rPr lang="en-US" sz="1600" dirty="0">
                <a:solidFill>
                  <a:schemeClr val="tx1"/>
                </a:solidFill>
              </a:rPr>
              <a:t> 50 - 100 people depending on area – 4sq m or 2sq m rule </a:t>
            </a:r>
            <a:endParaRPr lang="en-US" sz="1600" dirty="0">
              <a:solidFill>
                <a:schemeClr val="tx1"/>
              </a:solidFill>
              <a:cs typeface="Calibri"/>
            </a:endParaRPr>
          </a:p>
          <a:p>
            <a:r>
              <a:rPr lang="en-US" sz="1600" b="1" dirty="0">
                <a:solidFill>
                  <a:schemeClr val="tx1"/>
                </a:solidFill>
              </a:rPr>
              <a:t>Outdoor density:</a:t>
            </a:r>
            <a:r>
              <a:rPr lang="en-US" sz="1600" dirty="0">
                <a:solidFill>
                  <a:schemeClr val="tx1"/>
                </a:solidFill>
              </a:rPr>
              <a:t> 2sq m rule</a:t>
            </a:r>
            <a:r>
              <a:rPr lang="en-US" sz="1600" b="1" dirty="0">
                <a:solidFill>
                  <a:schemeClr val="tx1"/>
                </a:solidFill>
              </a:rPr>
              <a:t> </a:t>
            </a:r>
          </a:p>
          <a:p>
            <a:r>
              <a:rPr lang="en-US" sz="1600" b="1" dirty="0">
                <a:solidFill>
                  <a:schemeClr val="tx1"/>
                </a:solidFill>
              </a:rPr>
              <a:t>Outdoor events: </a:t>
            </a:r>
            <a:r>
              <a:rPr lang="en-US" sz="1600" dirty="0">
                <a:solidFill>
                  <a:schemeClr val="tx1"/>
                </a:solidFill>
              </a:rPr>
              <a:t>1,000 people</a:t>
            </a:r>
            <a:endParaRPr lang="en-US" sz="1600" b="1" dirty="0">
              <a:solidFill>
                <a:schemeClr val="tx1"/>
              </a:solidFill>
            </a:endParaRPr>
          </a:p>
          <a:p>
            <a:r>
              <a:rPr lang="en-US" sz="1600" b="1" dirty="0">
                <a:solidFill>
                  <a:schemeClr val="tx1"/>
                </a:solidFill>
              </a:rPr>
              <a:t>Distance: </a:t>
            </a:r>
            <a:r>
              <a:rPr lang="en-AU" sz="1600" dirty="0">
                <a:solidFill>
                  <a:schemeClr val="tx1"/>
                </a:solidFill>
              </a:rPr>
              <a:t>Unlimited travel </a:t>
            </a:r>
            <a:endParaRPr lang="en-US" sz="1600" dirty="0">
              <a:solidFill>
                <a:schemeClr val="tx1"/>
              </a:solidFill>
              <a:ea typeface="+mn-lt"/>
              <a:cs typeface="+mn-lt"/>
            </a:endParaRPr>
          </a:p>
          <a:p>
            <a:r>
              <a:rPr lang="en-AU" sz="1600" dirty="0">
                <a:solidFill>
                  <a:schemeClr val="tx1"/>
                </a:solidFill>
              </a:rPr>
              <a:t>within Queensland</a:t>
            </a:r>
            <a:r>
              <a:rPr lang="en-AU" sz="1600" dirty="0">
                <a:solidFill>
                  <a:schemeClr val="tx1"/>
                </a:solidFill>
                <a:ea typeface="+mn-lt"/>
                <a:cs typeface="+mn-lt"/>
              </a:rPr>
              <a:t> </a:t>
            </a:r>
          </a:p>
          <a:p>
            <a:r>
              <a:rPr lang="en-AU" sz="1600" dirty="0">
                <a:solidFill>
                  <a:schemeClr val="tx1"/>
                </a:solidFill>
                <a:ea typeface="+mn-lt"/>
                <a:cs typeface="+mn-lt"/>
              </a:rPr>
              <a:t>and state borders currently open except for Victoria</a:t>
            </a:r>
          </a:p>
          <a:p>
            <a:r>
              <a:rPr lang="en-US" sz="1600" b="1" dirty="0">
                <a:solidFill>
                  <a:schemeClr val="tx1"/>
                </a:solidFill>
              </a:rPr>
              <a:t>Equipment: </a:t>
            </a:r>
            <a:r>
              <a:rPr lang="en-US" sz="1600" dirty="0">
                <a:solidFill>
                  <a:schemeClr val="tx1"/>
                </a:solidFill>
              </a:rPr>
              <a:t>dedicated PPE, no sharing of equipment e.g. paddles, vests</a:t>
            </a:r>
            <a:endParaRPr lang="en-US" sz="1600" dirty="0">
              <a:solidFill>
                <a:schemeClr val="tx1"/>
              </a:solidFill>
              <a:cs typeface="Calibri"/>
            </a:endParaRPr>
          </a:p>
          <a:p>
            <a:endParaRPr lang="en-US" b="1" dirty="0">
              <a:solidFill>
                <a:schemeClr val="tx1"/>
              </a:solidFill>
            </a:endParaRPr>
          </a:p>
        </p:txBody>
      </p:sp>
      <p:sp>
        <p:nvSpPr>
          <p:cNvPr id="7" name="Rectangle: Rounded Corners 6">
            <a:extLst>
              <a:ext uri="{FF2B5EF4-FFF2-40B4-BE49-F238E27FC236}">
                <a16:creationId xmlns:a16="http://schemas.microsoft.com/office/drawing/2014/main" id="{1E949694-62BE-4B5D-9164-C9747E055727}"/>
              </a:ext>
            </a:extLst>
          </p:cNvPr>
          <p:cNvSpPr/>
          <p:nvPr/>
        </p:nvSpPr>
        <p:spPr>
          <a:xfrm>
            <a:off x="4607511" y="1855433"/>
            <a:ext cx="7355191" cy="485086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tx1"/>
                </a:solidFill>
              </a:rPr>
              <a:t>General Restrictions</a:t>
            </a:r>
          </a:p>
          <a:p>
            <a:r>
              <a:rPr lang="en-US" sz="1700" b="1" dirty="0">
                <a:solidFill>
                  <a:schemeClr val="tx1"/>
                </a:solidFill>
              </a:rPr>
              <a:t>General: </a:t>
            </a:r>
            <a:r>
              <a:rPr lang="en-US" sz="1700" dirty="0">
                <a:solidFill>
                  <a:schemeClr val="tx1"/>
                </a:solidFill>
              </a:rPr>
              <a:t>indoor or outdoor Patrols/Sections, social distancing, cough etiquette</a:t>
            </a:r>
            <a:endParaRPr lang="en-US" sz="1700" dirty="0">
              <a:solidFill>
                <a:schemeClr val="tx1"/>
              </a:solidFill>
              <a:cs typeface="Calibri"/>
            </a:endParaRPr>
          </a:p>
          <a:p>
            <a:r>
              <a:rPr lang="en-US" sz="1700" b="1" dirty="0">
                <a:solidFill>
                  <a:schemeClr val="tx1"/>
                </a:solidFill>
              </a:rPr>
              <a:t>Equipment: </a:t>
            </a:r>
            <a:r>
              <a:rPr lang="en-US" sz="1700" dirty="0">
                <a:solidFill>
                  <a:schemeClr val="tx1"/>
                </a:solidFill>
              </a:rPr>
              <a:t>dedicated PPE, minimise sharing of equipment, all equipment sanitised before and after use with particular focus on harnesses, ropes</a:t>
            </a:r>
            <a:endParaRPr lang="en-US" sz="1700" dirty="0">
              <a:solidFill>
                <a:schemeClr val="tx1"/>
              </a:solidFill>
              <a:cs typeface="Calibri"/>
            </a:endParaRPr>
          </a:p>
          <a:p>
            <a:r>
              <a:rPr lang="en-AU" sz="1700" b="1" dirty="0">
                <a:solidFill>
                  <a:schemeClr val="tx1"/>
                </a:solidFill>
              </a:rPr>
              <a:t>Car-pooling: </a:t>
            </a:r>
            <a:r>
              <a:rPr lang="en-AU" sz="1700" dirty="0">
                <a:solidFill>
                  <a:schemeClr val="tx1"/>
                </a:solidFill>
              </a:rPr>
              <a:t>choice to car-pool should be by agreement between parents. Do not transport any member with respiratory symptoms.</a:t>
            </a:r>
            <a:endParaRPr lang="en-AU" sz="1700" u="sng" dirty="0">
              <a:solidFill>
                <a:schemeClr val="tx1"/>
              </a:solidFill>
              <a:cs typeface="Calibri"/>
            </a:endParaRPr>
          </a:p>
          <a:p>
            <a:r>
              <a:rPr lang="en-US" sz="1700" b="1" dirty="0">
                <a:solidFill>
                  <a:schemeClr val="tx1"/>
                </a:solidFill>
              </a:rPr>
              <a:t>Camping:</a:t>
            </a:r>
            <a:r>
              <a:rPr lang="en-US" sz="1700" dirty="0">
                <a:solidFill>
                  <a:schemeClr val="tx1"/>
                </a:solidFill>
              </a:rPr>
              <a:t> max 1 person per 2 m</a:t>
            </a:r>
            <a:r>
              <a:rPr lang="en-US" sz="1700" baseline="30000" dirty="0">
                <a:solidFill>
                  <a:schemeClr val="tx1"/>
                </a:solidFill>
              </a:rPr>
              <a:t>2</a:t>
            </a:r>
            <a:r>
              <a:rPr lang="en-US" sz="1700" dirty="0">
                <a:solidFill>
                  <a:schemeClr val="tx1"/>
                </a:solidFill>
              </a:rPr>
              <a:t> of tent floor space or 1 family/tent, no sharing of plated food or personal utensils, stringent adherence to Scout hygiene standards (refer QBSI 7.14)</a:t>
            </a:r>
            <a:endParaRPr lang="en-US" sz="1700" dirty="0">
              <a:solidFill>
                <a:schemeClr val="tx1"/>
              </a:solidFill>
              <a:cs typeface="Calibri"/>
            </a:endParaRPr>
          </a:p>
          <a:p>
            <a:r>
              <a:rPr lang="en-US" sz="1700" dirty="0">
                <a:solidFill>
                  <a:schemeClr val="tx1"/>
                </a:solidFill>
              </a:rPr>
              <a:t>AM and PM disinfecting/washing of ablution blocks whilst camping taking place – door handles, light switches, shared flat surfaces</a:t>
            </a:r>
            <a:endParaRPr lang="en-US" sz="1700" dirty="0">
              <a:solidFill>
                <a:schemeClr val="tx1"/>
              </a:solidFill>
              <a:cs typeface="Calibri"/>
            </a:endParaRPr>
          </a:p>
          <a:p>
            <a:r>
              <a:rPr lang="en-US" sz="1700" b="1" dirty="0">
                <a:solidFill>
                  <a:schemeClr val="tx1"/>
                </a:solidFill>
              </a:rPr>
              <a:t>Dens:  </a:t>
            </a:r>
            <a:r>
              <a:rPr lang="en-US" sz="1700" dirty="0">
                <a:solidFill>
                  <a:schemeClr val="tx1"/>
                </a:solidFill>
              </a:rPr>
              <a:t>Council ok for leased premise, sanitiser available at entry, parent pick-up outside den, kitchens/food prep surfaces wiped down before and after meeting, washbasins, taps, light switches and door handles cleaned before and after each meeting</a:t>
            </a:r>
            <a:endParaRPr lang="en-US" sz="1700" dirty="0">
              <a:solidFill>
                <a:schemeClr val="tx1"/>
              </a:solidFill>
              <a:cs typeface="Calibri"/>
            </a:endParaRPr>
          </a:p>
          <a:p>
            <a:r>
              <a:rPr lang="en-US" sz="1700" b="1" dirty="0">
                <a:solidFill>
                  <a:schemeClr val="tx1"/>
                </a:solidFill>
              </a:rPr>
              <a:t>Illness: </a:t>
            </a:r>
            <a:r>
              <a:rPr lang="en-US" sz="1700" dirty="0">
                <a:solidFill>
                  <a:schemeClr val="tx1"/>
                </a:solidFill>
              </a:rPr>
              <a:t>no attendance, isolation and return home if become ill during camp or activity</a:t>
            </a:r>
            <a:endParaRPr lang="en-AU" sz="1700" dirty="0">
              <a:solidFill>
                <a:schemeClr val="tx1"/>
              </a:solidFill>
            </a:endParaRPr>
          </a:p>
        </p:txBody>
      </p:sp>
    </p:spTree>
    <p:extLst>
      <p:ext uri="{BB962C8B-B14F-4D97-AF65-F5344CB8AC3E}">
        <p14:creationId xmlns:p14="http://schemas.microsoft.com/office/powerpoint/2010/main" val="1345397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AFDF09-8229-4DE7-BA82-79D257A75968}"/>
              </a:ext>
            </a:extLst>
          </p:cNvPr>
          <p:cNvSpPr/>
          <p:nvPr/>
        </p:nvSpPr>
        <p:spPr>
          <a:xfrm>
            <a:off x="1789259" y="2151271"/>
            <a:ext cx="3251771" cy="4404138"/>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p>
          <a:p>
            <a:pPr algn="ctr"/>
            <a:r>
              <a:rPr lang="en-AU" dirty="0" err="1">
                <a:solidFill>
                  <a:schemeClr val="bg2"/>
                </a:solidFill>
              </a:rPr>
              <a:t>Scouting@Home</a:t>
            </a: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endParaRPr>
          </a:p>
          <a:p>
            <a:pPr algn="ctr"/>
            <a:r>
              <a:rPr lang="en-AU" dirty="0">
                <a:solidFill>
                  <a:schemeClr val="bg2"/>
                </a:solidFill>
              </a:rPr>
              <a:t>All outdoor activities* </a:t>
            </a:r>
            <a:endParaRPr lang="en-US" dirty="0">
              <a:solidFill>
                <a:schemeClr val="bg2"/>
              </a:solidFill>
              <a:ea typeface="+mn-lt"/>
              <a:cs typeface="+mn-lt"/>
            </a:endParaRPr>
          </a:p>
          <a:p>
            <a:pPr algn="ctr"/>
            <a:r>
              <a:rPr lang="en-AU" dirty="0">
                <a:solidFill>
                  <a:schemeClr val="bg2"/>
                </a:solidFill>
                <a:ea typeface="+mn-lt"/>
                <a:cs typeface="+mn-lt"/>
              </a:rPr>
              <a:t>Unlimited travel within Queensland</a:t>
            </a:r>
            <a:r>
              <a:rPr lang="en-AU" dirty="0">
                <a:solidFill>
                  <a:schemeClr val="bg2"/>
                </a:solidFill>
              </a:rPr>
              <a:t> and interstate travel with the exception of Victoria and parts of NSW</a:t>
            </a:r>
            <a:endParaRPr lang="en-US" dirty="0">
              <a:solidFill>
                <a:schemeClr val="bg2"/>
              </a:solidFill>
              <a:cs typeface="Calibri"/>
            </a:endParaRP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
        <p:nvSpPr>
          <p:cNvPr id="5" name="Rectangle: Rounded Corners 4">
            <a:extLst>
              <a:ext uri="{FF2B5EF4-FFF2-40B4-BE49-F238E27FC236}">
                <a16:creationId xmlns:a16="http://schemas.microsoft.com/office/drawing/2014/main" id="{43193028-7BB3-4420-BC8B-34A2A5B3B125}"/>
              </a:ext>
            </a:extLst>
          </p:cNvPr>
          <p:cNvSpPr/>
          <p:nvPr/>
        </p:nvSpPr>
        <p:spPr>
          <a:xfrm>
            <a:off x="5252200" y="2151271"/>
            <a:ext cx="3251771" cy="4426333"/>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p>
          <a:p>
            <a:pPr algn="ctr"/>
            <a:r>
              <a:rPr lang="en-AU" dirty="0" err="1">
                <a:solidFill>
                  <a:schemeClr val="bg2"/>
                </a:solidFill>
              </a:rPr>
              <a:t>Scouting@Home</a:t>
            </a: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endParaRPr>
          </a:p>
          <a:p>
            <a:pPr algn="ctr"/>
            <a:r>
              <a:rPr lang="en-AU" dirty="0">
                <a:solidFill>
                  <a:schemeClr val="bg2"/>
                </a:solidFill>
              </a:rPr>
              <a:t>All outdoor activities* </a:t>
            </a:r>
            <a:endParaRPr lang="en-US" dirty="0">
              <a:solidFill>
                <a:schemeClr val="bg2"/>
              </a:solidFill>
              <a:ea typeface="+mn-lt"/>
              <a:cs typeface="+mn-lt"/>
            </a:endParaRPr>
          </a:p>
          <a:p>
            <a:pPr algn="ctr"/>
            <a:r>
              <a:rPr lang="en-AU" dirty="0">
                <a:solidFill>
                  <a:schemeClr val="bg2"/>
                </a:solidFill>
                <a:ea typeface="+mn-lt"/>
                <a:cs typeface="+mn-lt"/>
              </a:rPr>
              <a:t>Unlimited travel within Queensland</a:t>
            </a:r>
            <a:r>
              <a:rPr lang="en-AU" dirty="0">
                <a:solidFill>
                  <a:schemeClr val="bg2"/>
                </a:solidFill>
              </a:rPr>
              <a:t> and interstate travel including NSW with Qld Border Declaration Pass </a:t>
            </a:r>
            <a:endParaRPr lang="en-US" dirty="0">
              <a:solidFill>
                <a:schemeClr val="bg2"/>
              </a:solidFill>
              <a:cs typeface="Calibri"/>
            </a:endParaRP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
        <p:nvSpPr>
          <p:cNvPr id="6" name="Arrow: Chevron 5">
            <a:extLst>
              <a:ext uri="{FF2B5EF4-FFF2-40B4-BE49-F238E27FC236}">
                <a16:creationId xmlns:a16="http://schemas.microsoft.com/office/drawing/2014/main" id="{DE5BE21E-2FA0-4C87-8D4E-A7EA6F99BBB5}"/>
              </a:ext>
            </a:extLst>
          </p:cNvPr>
          <p:cNvSpPr/>
          <p:nvPr/>
        </p:nvSpPr>
        <p:spPr>
          <a:xfrm>
            <a:off x="1789259" y="995037"/>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4</a:t>
            </a:r>
          </a:p>
          <a:p>
            <a:pPr algn="ctr"/>
            <a:r>
              <a:rPr lang="en-AU" b="1" dirty="0">
                <a:solidFill>
                  <a:schemeClr val="bg2"/>
                </a:solidFill>
              </a:rPr>
              <a:t>1 October – 31 October 2020</a:t>
            </a:r>
            <a:endParaRPr lang="en-AU" b="1" dirty="0">
              <a:solidFill>
                <a:schemeClr val="bg2"/>
              </a:solidFill>
              <a:cs typeface="Calibri"/>
            </a:endParaRPr>
          </a:p>
        </p:txBody>
      </p:sp>
      <p:sp>
        <p:nvSpPr>
          <p:cNvPr id="7" name="Arrow: Chevron 6">
            <a:extLst>
              <a:ext uri="{FF2B5EF4-FFF2-40B4-BE49-F238E27FC236}">
                <a16:creationId xmlns:a16="http://schemas.microsoft.com/office/drawing/2014/main" id="{0EBCDF4D-486F-417F-A879-4D95910B6539}"/>
              </a:ext>
            </a:extLst>
          </p:cNvPr>
          <p:cNvSpPr/>
          <p:nvPr/>
        </p:nvSpPr>
        <p:spPr>
          <a:xfrm>
            <a:off x="5252200" y="995037"/>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5</a:t>
            </a:r>
          </a:p>
          <a:p>
            <a:pPr algn="ctr"/>
            <a:r>
              <a:rPr lang="en-AU" b="1" dirty="0">
                <a:solidFill>
                  <a:schemeClr val="bg2"/>
                </a:solidFill>
              </a:rPr>
              <a:t>1 November – 30 November 2020</a:t>
            </a:r>
            <a:endParaRPr lang="en-AU" b="1" dirty="0">
              <a:solidFill>
                <a:schemeClr val="bg2"/>
              </a:solidFill>
              <a:cs typeface="Calibri"/>
            </a:endParaRPr>
          </a:p>
        </p:txBody>
      </p:sp>
      <p:sp>
        <p:nvSpPr>
          <p:cNvPr id="8" name="Arrow: Chevron 7">
            <a:extLst>
              <a:ext uri="{FF2B5EF4-FFF2-40B4-BE49-F238E27FC236}">
                <a16:creationId xmlns:a16="http://schemas.microsoft.com/office/drawing/2014/main" id="{5F41B05F-7DEF-4C2F-AA5D-5047FA462BBA}"/>
              </a:ext>
            </a:extLst>
          </p:cNvPr>
          <p:cNvSpPr/>
          <p:nvPr/>
        </p:nvSpPr>
        <p:spPr>
          <a:xfrm>
            <a:off x="8715141" y="995038"/>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6</a:t>
            </a:r>
          </a:p>
          <a:p>
            <a:pPr algn="ctr"/>
            <a:r>
              <a:rPr lang="en-AU" b="1" dirty="0">
                <a:solidFill>
                  <a:schemeClr val="tx1"/>
                </a:solidFill>
              </a:rPr>
              <a:t>1 December 2020 -&gt;</a:t>
            </a:r>
            <a:endParaRPr lang="en-AU" b="1" dirty="0">
              <a:solidFill>
                <a:schemeClr val="tx1"/>
              </a:solidFill>
              <a:cs typeface="Calibri"/>
            </a:endParaRPr>
          </a:p>
        </p:txBody>
      </p:sp>
      <p:sp>
        <p:nvSpPr>
          <p:cNvPr id="9" name="Rectangle: Rounded Corners 8">
            <a:extLst>
              <a:ext uri="{FF2B5EF4-FFF2-40B4-BE49-F238E27FC236}">
                <a16:creationId xmlns:a16="http://schemas.microsoft.com/office/drawing/2014/main" id="{2EFC0A1F-FD83-41F5-AFD3-8DE1E26BAB58}"/>
              </a:ext>
            </a:extLst>
          </p:cNvPr>
          <p:cNvSpPr/>
          <p:nvPr/>
        </p:nvSpPr>
        <p:spPr>
          <a:xfrm>
            <a:off x="8715141" y="2154971"/>
            <a:ext cx="3251771" cy="441893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some interstate travel </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endParaRPr lang="en-AU" dirty="0">
              <a:solidFill>
                <a:schemeClr val="tx1"/>
              </a:solidFill>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10" name="TextBox 9">
            <a:extLst>
              <a:ext uri="{FF2B5EF4-FFF2-40B4-BE49-F238E27FC236}">
                <a16:creationId xmlns:a16="http://schemas.microsoft.com/office/drawing/2014/main" id="{16AEEB84-064C-4EAE-947A-33EF64C05818}"/>
              </a:ext>
            </a:extLst>
          </p:cNvPr>
          <p:cNvSpPr txBox="1"/>
          <p:nvPr/>
        </p:nvSpPr>
        <p:spPr>
          <a:xfrm>
            <a:off x="1937858" y="351537"/>
            <a:ext cx="9842596" cy="461665"/>
          </a:xfrm>
          <a:prstGeom prst="rect">
            <a:avLst/>
          </a:prstGeom>
          <a:noFill/>
        </p:spPr>
        <p:txBody>
          <a:bodyPr wrap="square" rtlCol="0">
            <a:spAutoFit/>
          </a:bodyPr>
          <a:lstStyle/>
          <a:p>
            <a:r>
              <a:rPr lang="en-AU" sz="2400" b="1" dirty="0"/>
              <a:t>Scouts Queensland roadmap for the easing of COVID-19 restrictions</a:t>
            </a:r>
          </a:p>
        </p:txBody>
      </p:sp>
    </p:spTree>
    <p:extLst>
      <p:ext uri="{BB962C8B-B14F-4D97-AF65-F5344CB8AC3E}">
        <p14:creationId xmlns:p14="http://schemas.microsoft.com/office/powerpoint/2010/main" val="268483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82E63D78-F293-40A0-BB45-0149A282B4B1}"/>
              </a:ext>
            </a:extLst>
          </p:cNvPr>
          <p:cNvSpPr/>
          <p:nvPr/>
        </p:nvSpPr>
        <p:spPr>
          <a:xfrm>
            <a:off x="1896108" y="897848"/>
            <a:ext cx="10066593" cy="793936"/>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6</a:t>
            </a:r>
          </a:p>
          <a:p>
            <a:pPr algn="ctr"/>
            <a:r>
              <a:rPr lang="en-AU" b="1">
                <a:solidFill>
                  <a:schemeClr val="tx1"/>
                </a:solidFill>
              </a:rPr>
              <a:t>1 December 2020 - </a:t>
            </a:r>
            <a:endParaRPr lang="en-AU" b="1" dirty="0">
              <a:solidFill>
                <a:schemeClr val="tx1"/>
              </a:solidFill>
            </a:endParaRPr>
          </a:p>
        </p:txBody>
      </p:sp>
      <p:sp>
        <p:nvSpPr>
          <p:cNvPr id="5" name="TextBox 4">
            <a:extLst>
              <a:ext uri="{FF2B5EF4-FFF2-40B4-BE49-F238E27FC236}">
                <a16:creationId xmlns:a16="http://schemas.microsoft.com/office/drawing/2014/main" id="{FE02EE5A-06E7-4299-AA14-5EA39F0E47FD}"/>
              </a:ext>
            </a:extLst>
          </p:cNvPr>
          <p:cNvSpPr txBox="1"/>
          <p:nvPr/>
        </p:nvSpPr>
        <p:spPr>
          <a:xfrm>
            <a:off x="1896761" y="199421"/>
            <a:ext cx="6685177" cy="461665"/>
          </a:xfrm>
          <a:prstGeom prst="rect">
            <a:avLst/>
          </a:prstGeom>
          <a:noFill/>
        </p:spPr>
        <p:txBody>
          <a:bodyPr wrap="square" rtlCol="0">
            <a:spAutoFit/>
          </a:bodyPr>
          <a:lstStyle/>
          <a:p>
            <a:r>
              <a:rPr lang="en-AU" sz="2400" b="1"/>
              <a:t>Scouts Queensland COVID-19 restrictions Stage 3</a:t>
            </a:r>
          </a:p>
        </p:txBody>
      </p:sp>
      <p:sp>
        <p:nvSpPr>
          <p:cNvPr id="6" name="Rectangle: Rounded Corners 5">
            <a:extLst>
              <a:ext uri="{FF2B5EF4-FFF2-40B4-BE49-F238E27FC236}">
                <a16:creationId xmlns:a16="http://schemas.microsoft.com/office/drawing/2014/main" id="{7FE1079F-44D8-478C-9BDA-1957D334DB1F}"/>
              </a:ext>
            </a:extLst>
          </p:cNvPr>
          <p:cNvSpPr/>
          <p:nvPr/>
        </p:nvSpPr>
        <p:spPr>
          <a:xfrm>
            <a:off x="1896110" y="1928546"/>
            <a:ext cx="2560480" cy="4777756"/>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1"/>
              </a:solidFill>
            </a:endParaRPr>
          </a:p>
          <a:p>
            <a:r>
              <a:rPr lang="en-US" b="1" dirty="0">
                <a:solidFill>
                  <a:schemeClr val="tx1"/>
                </a:solidFill>
              </a:rPr>
              <a:t>Specific Restrictions</a:t>
            </a:r>
          </a:p>
          <a:p>
            <a:r>
              <a:rPr lang="en-US" sz="1600" b="1" dirty="0">
                <a:solidFill>
                  <a:schemeClr val="tx1"/>
                </a:solidFill>
              </a:rPr>
              <a:t>Gathering size:</a:t>
            </a:r>
            <a:r>
              <a:rPr lang="en-US" sz="1600" dirty="0">
                <a:solidFill>
                  <a:schemeClr val="tx1"/>
                </a:solidFill>
              </a:rPr>
              <a:t> 50 - 100 people depending on area – 4sq m or 2sq m rule </a:t>
            </a:r>
            <a:endParaRPr lang="en-US" sz="1600" dirty="0">
              <a:solidFill>
                <a:schemeClr val="tx1"/>
              </a:solidFill>
              <a:cs typeface="Calibri"/>
            </a:endParaRPr>
          </a:p>
          <a:p>
            <a:r>
              <a:rPr lang="en-US" sz="1600" b="1" dirty="0">
                <a:solidFill>
                  <a:schemeClr val="tx1"/>
                </a:solidFill>
              </a:rPr>
              <a:t>Outdoor density:</a:t>
            </a:r>
            <a:r>
              <a:rPr lang="en-US" sz="1600" dirty="0">
                <a:solidFill>
                  <a:schemeClr val="tx1"/>
                </a:solidFill>
              </a:rPr>
              <a:t> 2sq m rule</a:t>
            </a:r>
            <a:r>
              <a:rPr lang="en-US" sz="1600" b="1" dirty="0">
                <a:solidFill>
                  <a:schemeClr val="tx1"/>
                </a:solidFill>
              </a:rPr>
              <a:t> </a:t>
            </a:r>
          </a:p>
          <a:p>
            <a:r>
              <a:rPr lang="en-US" sz="1600" b="1" dirty="0">
                <a:solidFill>
                  <a:schemeClr val="tx1"/>
                </a:solidFill>
              </a:rPr>
              <a:t>Outdoor events: </a:t>
            </a:r>
            <a:r>
              <a:rPr lang="en-US" sz="1600" dirty="0">
                <a:solidFill>
                  <a:schemeClr val="tx1"/>
                </a:solidFill>
              </a:rPr>
              <a:t>1,500 people</a:t>
            </a:r>
            <a:endParaRPr lang="en-US" sz="1600" b="1" dirty="0">
              <a:solidFill>
                <a:schemeClr val="tx1"/>
              </a:solidFill>
            </a:endParaRPr>
          </a:p>
          <a:p>
            <a:r>
              <a:rPr lang="en-US" sz="1600" b="1" dirty="0">
                <a:solidFill>
                  <a:schemeClr val="tx1"/>
                </a:solidFill>
              </a:rPr>
              <a:t>Distance: </a:t>
            </a:r>
            <a:r>
              <a:rPr lang="en-AU" sz="1600" dirty="0">
                <a:solidFill>
                  <a:schemeClr val="tx1"/>
                </a:solidFill>
              </a:rPr>
              <a:t>Unlimited travel </a:t>
            </a:r>
            <a:endParaRPr lang="en-US" sz="1600" dirty="0">
              <a:solidFill>
                <a:schemeClr val="tx1"/>
              </a:solidFill>
              <a:ea typeface="+mn-lt"/>
              <a:cs typeface="+mn-lt"/>
            </a:endParaRPr>
          </a:p>
          <a:p>
            <a:r>
              <a:rPr lang="en-AU" sz="1600" dirty="0">
                <a:solidFill>
                  <a:schemeClr val="tx1"/>
                </a:solidFill>
              </a:rPr>
              <a:t>within Queensland</a:t>
            </a:r>
            <a:r>
              <a:rPr lang="en-AU" sz="1600" dirty="0">
                <a:solidFill>
                  <a:schemeClr val="tx1"/>
                </a:solidFill>
                <a:ea typeface="+mn-lt"/>
                <a:cs typeface="+mn-lt"/>
              </a:rPr>
              <a:t> </a:t>
            </a:r>
          </a:p>
          <a:p>
            <a:r>
              <a:rPr lang="en-AU" sz="1600" dirty="0">
                <a:solidFill>
                  <a:schemeClr val="tx1"/>
                </a:solidFill>
                <a:ea typeface="+mn-lt"/>
                <a:cs typeface="+mn-lt"/>
              </a:rPr>
              <a:t>and state borders currently open except for Victoria</a:t>
            </a:r>
          </a:p>
          <a:p>
            <a:r>
              <a:rPr lang="en-US" sz="1600" b="1" dirty="0">
                <a:solidFill>
                  <a:schemeClr val="tx1"/>
                </a:solidFill>
              </a:rPr>
              <a:t>Equipment: </a:t>
            </a:r>
            <a:r>
              <a:rPr lang="en-US" sz="1600" dirty="0">
                <a:solidFill>
                  <a:schemeClr val="tx1"/>
                </a:solidFill>
              </a:rPr>
              <a:t>dedicated PPE, no sharing of equipment e.g. paddles, vests</a:t>
            </a:r>
            <a:endParaRPr lang="en-US" sz="1600" dirty="0">
              <a:solidFill>
                <a:schemeClr val="tx1"/>
              </a:solidFill>
              <a:cs typeface="Calibri"/>
            </a:endParaRPr>
          </a:p>
          <a:p>
            <a:endParaRPr lang="en-US" b="1" dirty="0">
              <a:solidFill>
                <a:schemeClr val="tx1"/>
              </a:solidFill>
            </a:endParaRPr>
          </a:p>
        </p:txBody>
      </p:sp>
      <p:sp>
        <p:nvSpPr>
          <p:cNvPr id="7" name="Rectangle: Rounded Corners 6">
            <a:extLst>
              <a:ext uri="{FF2B5EF4-FFF2-40B4-BE49-F238E27FC236}">
                <a16:creationId xmlns:a16="http://schemas.microsoft.com/office/drawing/2014/main" id="{1E949694-62BE-4B5D-9164-C9747E055727}"/>
              </a:ext>
            </a:extLst>
          </p:cNvPr>
          <p:cNvSpPr/>
          <p:nvPr/>
        </p:nvSpPr>
        <p:spPr>
          <a:xfrm>
            <a:off x="4607511" y="1855433"/>
            <a:ext cx="7355191" cy="485086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tx1"/>
                </a:solidFill>
              </a:rPr>
              <a:t>General Restrictions</a:t>
            </a:r>
          </a:p>
          <a:p>
            <a:r>
              <a:rPr lang="en-US" sz="1700" b="1" dirty="0">
                <a:solidFill>
                  <a:schemeClr val="tx1"/>
                </a:solidFill>
              </a:rPr>
              <a:t>General: </a:t>
            </a:r>
            <a:r>
              <a:rPr lang="en-US" sz="1700" dirty="0">
                <a:solidFill>
                  <a:schemeClr val="tx1"/>
                </a:solidFill>
              </a:rPr>
              <a:t>indoor or outdoor Patrols/Sections, social distancing, cough etiquette</a:t>
            </a:r>
            <a:endParaRPr lang="en-US" sz="1700" dirty="0">
              <a:solidFill>
                <a:schemeClr val="tx1"/>
              </a:solidFill>
              <a:cs typeface="Calibri"/>
            </a:endParaRPr>
          </a:p>
          <a:p>
            <a:r>
              <a:rPr lang="en-US" sz="1700" b="1" dirty="0">
                <a:solidFill>
                  <a:schemeClr val="tx1"/>
                </a:solidFill>
              </a:rPr>
              <a:t>Equipment: </a:t>
            </a:r>
            <a:r>
              <a:rPr lang="en-US" sz="1700" dirty="0">
                <a:solidFill>
                  <a:schemeClr val="tx1"/>
                </a:solidFill>
              </a:rPr>
              <a:t>dedicated PPE, minimise sharing of equipment, all equipment sanitised before and after use with particular focus on harnesses, ropes</a:t>
            </a:r>
            <a:endParaRPr lang="en-US" sz="1700" dirty="0">
              <a:solidFill>
                <a:schemeClr val="tx1"/>
              </a:solidFill>
              <a:cs typeface="Calibri"/>
            </a:endParaRPr>
          </a:p>
          <a:p>
            <a:r>
              <a:rPr lang="en-AU" sz="1700" b="1" dirty="0">
                <a:solidFill>
                  <a:schemeClr val="tx1"/>
                </a:solidFill>
              </a:rPr>
              <a:t>Car-pooling: </a:t>
            </a:r>
            <a:r>
              <a:rPr lang="en-AU" sz="1700" dirty="0">
                <a:solidFill>
                  <a:schemeClr val="tx1"/>
                </a:solidFill>
              </a:rPr>
              <a:t>choice to car-pool should be by agreement between parents. Do not transport any member with respiratory symptoms.</a:t>
            </a:r>
            <a:endParaRPr lang="en-AU" sz="1700" u="sng" dirty="0">
              <a:solidFill>
                <a:schemeClr val="tx1"/>
              </a:solidFill>
              <a:cs typeface="Calibri"/>
            </a:endParaRPr>
          </a:p>
          <a:p>
            <a:r>
              <a:rPr lang="en-US" sz="1700" b="1" dirty="0">
                <a:solidFill>
                  <a:schemeClr val="tx1"/>
                </a:solidFill>
              </a:rPr>
              <a:t>Camping:</a:t>
            </a:r>
            <a:r>
              <a:rPr lang="en-US" sz="1700" dirty="0">
                <a:solidFill>
                  <a:schemeClr val="tx1"/>
                </a:solidFill>
              </a:rPr>
              <a:t> max 1 person per 2 m</a:t>
            </a:r>
            <a:r>
              <a:rPr lang="en-US" sz="1700" baseline="30000" dirty="0">
                <a:solidFill>
                  <a:schemeClr val="tx1"/>
                </a:solidFill>
              </a:rPr>
              <a:t>2</a:t>
            </a:r>
            <a:r>
              <a:rPr lang="en-US" sz="1700" dirty="0">
                <a:solidFill>
                  <a:schemeClr val="tx1"/>
                </a:solidFill>
              </a:rPr>
              <a:t> of tent floor space or 1 family/tent, no sharing of plated food or personal utensils, stringent adherence to Scout hygiene standards (refer QBSI 7.14)</a:t>
            </a:r>
            <a:endParaRPr lang="en-US" sz="1700" dirty="0">
              <a:solidFill>
                <a:schemeClr val="tx1"/>
              </a:solidFill>
              <a:cs typeface="Calibri"/>
            </a:endParaRPr>
          </a:p>
          <a:p>
            <a:r>
              <a:rPr lang="en-US" sz="1700" dirty="0">
                <a:solidFill>
                  <a:schemeClr val="tx1"/>
                </a:solidFill>
              </a:rPr>
              <a:t>AM and PM disinfecting/washing of ablution blocks whilst camping taking place – door handles, light switches, shared flat surfaces</a:t>
            </a:r>
            <a:endParaRPr lang="en-US" sz="1700" dirty="0">
              <a:solidFill>
                <a:schemeClr val="tx1"/>
              </a:solidFill>
              <a:cs typeface="Calibri"/>
            </a:endParaRPr>
          </a:p>
          <a:p>
            <a:r>
              <a:rPr lang="en-US" sz="1700" b="1" dirty="0">
                <a:solidFill>
                  <a:schemeClr val="tx1"/>
                </a:solidFill>
              </a:rPr>
              <a:t>Dens:  </a:t>
            </a:r>
            <a:r>
              <a:rPr lang="en-US" sz="1700" dirty="0">
                <a:solidFill>
                  <a:schemeClr val="tx1"/>
                </a:solidFill>
              </a:rPr>
              <a:t>Council ok for leased premise, sanitiser available at entry, parent pick-up outside den, kitchens/food prep surfaces wiped down before and after meeting, washbasins, taps, light switches and door handles cleaned before and after each meeting</a:t>
            </a:r>
            <a:endParaRPr lang="en-US" sz="1700" dirty="0">
              <a:solidFill>
                <a:schemeClr val="tx1"/>
              </a:solidFill>
              <a:cs typeface="Calibri"/>
            </a:endParaRPr>
          </a:p>
          <a:p>
            <a:r>
              <a:rPr lang="en-US" sz="1700" b="1" dirty="0">
                <a:solidFill>
                  <a:schemeClr val="tx1"/>
                </a:solidFill>
              </a:rPr>
              <a:t>Illness: </a:t>
            </a:r>
            <a:r>
              <a:rPr lang="en-US" sz="1700" dirty="0">
                <a:solidFill>
                  <a:schemeClr val="tx1"/>
                </a:solidFill>
              </a:rPr>
              <a:t>no attendance, isolation and return home if become ill during camp or activity</a:t>
            </a:r>
            <a:endParaRPr lang="en-AU" sz="1700" dirty="0">
              <a:solidFill>
                <a:schemeClr val="tx1"/>
              </a:solidFill>
            </a:endParaRPr>
          </a:p>
        </p:txBody>
      </p:sp>
    </p:spTree>
    <p:extLst>
      <p:ext uri="{BB962C8B-B14F-4D97-AF65-F5344CB8AC3E}">
        <p14:creationId xmlns:p14="http://schemas.microsoft.com/office/powerpoint/2010/main" val="326725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AFDF09-8229-4DE7-BA82-79D257A75968}"/>
              </a:ext>
            </a:extLst>
          </p:cNvPr>
          <p:cNvSpPr/>
          <p:nvPr/>
        </p:nvSpPr>
        <p:spPr>
          <a:xfrm>
            <a:off x="1789259" y="2151271"/>
            <a:ext cx="3251771" cy="4404138"/>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Scouting@Home</a:t>
            </a:r>
          </a:p>
          <a:p>
            <a:pPr algn="ctr"/>
            <a:endParaRPr lang="en-AU">
              <a:solidFill>
                <a:schemeClr val="tx1"/>
              </a:solidFill>
            </a:endParaRPr>
          </a:p>
          <a:p>
            <a:pPr algn="ctr"/>
            <a:r>
              <a:rPr lang="en-AU">
                <a:solidFill>
                  <a:schemeClr val="tx1"/>
                </a:solidFill>
              </a:rPr>
              <a:t>Supplemented by </a:t>
            </a:r>
          </a:p>
          <a:p>
            <a:pPr algn="ctr"/>
            <a:r>
              <a:rPr lang="en-AU">
                <a:solidFill>
                  <a:schemeClr val="tx1"/>
                </a:solidFill>
              </a:rPr>
              <a:t>outdoor activities* max 150km, </a:t>
            </a:r>
            <a:r>
              <a:rPr lang="en-AU" b="1">
                <a:solidFill>
                  <a:schemeClr val="tx1"/>
                </a:solidFill>
              </a:rPr>
              <a:t>n</a:t>
            </a:r>
            <a:r>
              <a:rPr lang="en-US" b="1">
                <a:solidFill>
                  <a:schemeClr val="tx1"/>
                </a:solidFill>
              </a:rPr>
              <a:t>o more than 10 people</a:t>
            </a:r>
            <a:r>
              <a:rPr lang="en-US">
                <a:solidFill>
                  <a:schemeClr val="tx1"/>
                </a:solidFill>
              </a:rPr>
              <a:t>, social distancing, cough etiquette. </a:t>
            </a:r>
            <a:endParaRPr lang="en-US">
              <a:solidFill>
                <a:schemeClr val="tx1"/>
              </a:solidFill>
              <a:cs typeface="Calibri"/>
            </a:endParaRPr>
          </a:p>
          <a:p>
            <a:pPr algn="ctr"/>
            <a:endParaRPr lang="en-AU">
              <a:solidFill>
                <a:schemeClr val="tx1"/>
              </a:solidFill>
            </a:endParaRPr>
          </a:p>
          <a:p>
            <a:pPr algn="ctr"/>
            <a:r>
              <a:rPr lang="en-AU">
                <a:solidFill>
                  <a:schemeClr val="tx1"/>
                </a:solidFill>
              </a:rPr>
              <a:t>Outdoors activities - all non-OAS and nominated OAS incl bushwalking, sailing, cycling, mountain biking, kayaking, canoeing, sea kayaking, SUP</a:t>
            </a:r>
          </a:p>
          <a:p>
            <a:pPr algn="ctr"/>
            <a:r>
              <a:rPr lang="en-AU">
                <a:solidFill>
                  <a:schemeClr val="tx1"/>
                </a:solidFill>
                <a:cs typeface="Calibri"/>
              </a:rPr>
              <a:t>NO camping, </a:t>
            </a:r>
          </a:p>
          <a:p>
            <a:pPr algn="ctr"/>
            <a:r>
              <a:rPr lang="en-AU">
                <a:solidFill>
                  <a:schemeClr val="tx1"/>
                </a:solidFill>
                <a:cs typeface="Calibri"/>
              </a:rPr>
              <a:t>NO Scout Den for activities</a:t>
            </a:r>
          </a:p>
          <a:p>
            <a:pPr algn="ctr"/>
            <a:r>
              <a:rPr lang="en-AU">
                <a:solidFill>
                  <a:schemeClr val="tx1"/>
                </a:solidFill>
              </a:rPr>
              <a:t>*Restrictions apply</a:t>
            </a:r>
          </a:p>
        </p:txBody>
      </p:sp>
      <p:sp>
        <p:nvSpPr>
          <p:cNvPr id="5" name="Rectangle: Rounded Corners 4">
            <a:extLst>
              <a:ext uri="{FF2B5EF4-FFF2-40B4-BE49-F238E27FC236}">
                <a16:creationId xmlns:a16="http://schemas.microsoft.com/office/drawing/2014/main" id="{43193028-7BB3-4420-BC8B-34A2A5B3B125}"/>
              </a:ext>
            </a:extLst>
          </p:cNvPr>
          <p:cNvSpPr/>
          <p:nvPr/>
        </p:nvSpPr>
        <p:spPr>
          <a:xfrm>
            <a:off x="5252200" y="2151271"/>
            <a:ext cx="3251771" cy="4426333"/>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Face to face Scouting with </a:t>
            </a:r>
          </a:p>
          <a:p>
            <a:pPr algn="ctr"/>
            <a:r>
              <a:rPr lang="en-AU">
                <a:solidFill>
                  <a:schemeClr val="tx1"/>
                </a:solidFill>
              </a:rPr>
              <a:t>Scouting@Home to limit face to face numbers. </a:t>
            </a:r>
            <a:endParaRPr lang="en-AU">
              <a:solidFill>
                <a:schemeClr val="tx1"/>
              </a:solidFill>
              <a:cs typeface="Calibri"/>
            </a:endParaRPr>
          </a:p>
          <a:p>
            <a:pPr algn="ctr"/>
            <a:endParaRPr lang="en-AU">
              <a:solidFill>
                <a:schemeClr val="tx1"/>
              </a:solidFill>
            </a:endParaRPr>
          </a:p>
          <a:p>
            <a:pPr algn="ctr"/>
            <a:r>
              <a:rPr lang="en-AU">
                <a:solidFill>
                  <a:schemeClr val="tx1"/>
                </a:solidFill>
              </a:rPr>
              <a:t>All indoor activities*</a:t>
            </a:r>
            <a:endParaRPr lang="en-US">
              <a:solidFill>
                <a:schemeClr val="tx1"/>
              </a:solidFill>
            </a:endParaRPr>
          </a:p>
          <a:p>
            <a:pPr algn="ctr"/>
            <a:r>
              <a:rPr lang="en-AU">
                <a:solidFill>
                  <a:schemeClr val="tx1"/>
                </a:solidFill>
              </a:rPr>
              <a:t>All outdoor activities* </a:t>
            </a:r>
            <a:endParaRPr lang="en-US">
              <a:solidFill>
                <a:schemeClr val="tx1"/>
              </a:solidFill>
            </a:endParaRPr>
          </a:p>
          <a:p>
            <a:pPr algn="ctr"/>
            <a:r>
              <a:rPr lang="en-AU">
                <a:solidFill>
                  <a:schemeClr val="tx1"/>
                </a:solidFill>
              </a:rPr>
              <a:t>Unlimited travel within Queensland, </a:t>
            </a:r>
            <a:endParaRPr lang="en-US">
              <a:solidFill>
                <a:schemeClr val="tx1"/>
              </a:solidFill>
              <a:cs typeface="Calibri"/>
            </a:endParaRPr>
          </a:p>
          <a:p>
            <a:pPr algn="ctr"/>
            <a:r>
              <a:rPr lang="en-AU" b="1">
                <a:solidFill>
                  <a:schemeClr val="tx1"/>
                </a:solidFill>
              </a:rPr>
              <a:t>N</a:t>
            </a:r>
            <a:r>
              <a:rPr lang="en-US" b="1">
                <a:solidFill>
                  <a:schemeClr val="tx1"/>
                </a:solidFill>
              </a:rPr>
              <a:t>o more than 20 people</a:t>
            </a:r>
            <a:r>
              <a:rPr lang="en-US">
                <a:solidFill>
                  <a:schemeClr val="tx1"/>
                </a:solidFill>
              </a:rPr>
              <a:t>, social distancing, cough etiquette.</a:t>
            </a:r>
            <a:endParaRPr lang="en-US">
              <a:solidFill>
                <a:schemeClr val="tx1"/>
              </a:solidFill>
              <a:cs typeface="Calibri"/>
            </a:endParaRPr>
          </a:p>
          <a:p>
            <a:pPr algn="ctr"/>
            <a:endParaRPr lang="en-AU">
              <a:solidFill>
                <a:schemeClr val="tx1"/>
              </a:solidFill>
              <a:cs typeface="Calibri"/>
            </a:endParaRPr>
          </a:p>
          <a:p>
            <a:pPr algn="ctr"/>
            <a:r>
              <a:rPr lang="en-AU">
                <a:solidFill>
                  <a:schemeClr val="tx1"/>
                </a:solidFill>
              </a:rPr>
              <a:t>Camping*</a:t>
            </a:r>
            <a:endParaRPr lang="en-AU">
              <a:solidFill>
                <a:schemeClr val="tx1"/>
              </a:solidFill>
              <a:cs typeface="Calibri"/>
            </a:endParaRPr>
          </a:p>
          <a:p>
            <a:pPr algn="ctr"/>
            <a:r>
              <a:rPr lang="en-AU">
                <a:solidFill>
                  <a:schemeClr val="tx1"/>
                </a:solidFill>
              </a:rPr>
              <a:t>Use of the Scout Den*</a:t>
            </a:r>
            <a:endParaRPr lang="en-AU">
              <a:solidFill>
                <a:schemeClr val="tx1"/>
              </a:solidFill>
              <a:cs typeface="Calibri"/>
            </a:endParaRPr>
          </a:p>
          <a:p>
            <a:pPr algn="ctr"/>
            <a:r>
              <a:rPr lang="en-AU">
                <a:solidFill>
                  <a:schemeClr val="tx1"/>
                </a:solidFill>
              </a:rPr>
              <a:t>*Restrictions apply</a:t>
            </a:r>
            <a:endParaRPr lang="en-AU">
              <a:solidFill>
                <a:schemeClr val="tx1"/>
              </a:solidFill>
              <a:cs typeface="Calibri"/>
            </a:endParaRPr>
          </a:p>
        </p:txBody>
      </p:sp>
      <p:sp>
        <p:nvSpPr>
          <p:cNvPr id="6" name="Arrow: Chevron 5">
            <a:extLst>
              <a:ext uri="{FF2B5EF4-FFF2-40B4-BE49-F238E27FC236}">
                <a16:creationId xmlns:a16="http://schemas.microsoft.com/office/drawing/2014/main" id="{DE5BE21E-2FA0-4C87-8D4E-A7EA6F99BBB5}"/>
              </a:ext>
            </a:extLst>
          </p:cNvPr>
          <p:cNvSpPr/>
          <p:nvPr/>
        </p:nvSpPr>
        <p:spPr>
          <a:xfrm>
            <a:off x="1789259" y="995037"/>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1</a:t>
            </a:r>
          </a:p>
          <a:p>
            <a:pPr algn="ctr"/>
            <a:r>
              <a:rPr lang="en-AU" b="1">
                <a:solidFill>
                  <a:schemeClr val="tx1"/>
                </a:solidFill>
              </a:rPr>
              <a:t>15 May – 1 June 2020</a:t>
            </a:r>
            <a:endParaRPr lang="en-AU" b="1">
              <a:solidFill>
                <a:schemeClr val="tx1"/>
              </a:solidFill>
              <a:cs typeface="Calibri"/>
            </a:endParaRPr>
          </a:p>
        </p:txBody>
      </p:sp>
      <p:sp>
        <p:nvSpPr>
          <p:cNvPr id="7" name="Arrow: Chevron 6">
            <a:extLst>
              <a:ext uri="{FF2B5EF4-FFF2-40B4-BE49-F238E27FC236}">
                <a16:creationId xmlns:a16="http://schemas.microsoft.com/office/drawing/2014/main" id="{0EBCDF4D-486F-417F-A879-4D95910B6539}"/>
              </a:ext>
            </a:extLst>
          </p:cNvPr>
          <p:cNvSpPr/>
          <p:nvPr/>
        </p:nvSpPr>
        <p:spPr>
          <a:xfrm>
            <a:off x="5252200" y="995037"/>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2</a:t>
            </a:r>
          </a:p>
          <a:p>
            <a:pPr algn="ctr"/>
            <a:r>
              <a:rPr lang="en-AU" b="1">
                <a:solidFill>
                  <a:schemeClr val="tx1"/>
                </a:solidFill>
              </a:rPr>
              <a:t>1 June – 2 July 2020</a:t>
            </a:r>
            <a:endParaRPr lang="en-AU" b="1">
              <a:solidFill>
                <a:schemeClr val="tx1"/>
              </a:solidFill>
              <a:cs typeface="Calibri"/>
            </a:endParaRPr>
          </a:p>
        </p:txBody>
      </p:sp>
      <p:sp>
        <p:nvSpPr>
          <p:cNvPr id="8" name="Arrow: Chevron 7">
            <a:extLst>
              <a:ext uri="{FF2B5EF4-FFF2-40B4-BE49-F238E27FC236}">
                <a16:creationId xmlns:a16="http://schemas.microsoft.com/office/drawing/2014/main" id="{5F41B05F-7DEF-4C2F-AA5D-5047FA462BBA}"/>
              </a:ext>
            </a:extLst>
          </p:cNvPr>
          <p:cNvSpPr/>
          <p:nvPr/>
        </p:nvSpPr>
        <p:spPr>
          <a:xfrm>
            <a:off x="8715141" y="995038"/>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3</a:t>
            </a:r>
          </a:p>
          <a:p>
            <a:pPr algn="ctr"/>
            <a:r>
              <a:rPr lang="en-AU" b="1" dirty="0">
                <a:solidFill>
                  <a:schemeClr val="tx1"/>
                </a:solidFill>
              </a:rPr>
              <a:t>3 July – 30 September 2020</a:t>
            </a:r>
            <a:endParaRPr lang="en-AU" b="1" dirty="0">
              <a:solidFill>
                <a:schemeClr val="tx1"/>
              </a:solidFill>
              <a:cs typeface="Calibri"/>
            </a:endParaRPr>
          </a:p>
        </p:txBody>
      </p:sp>
      <p:sp>
        <p:nvSpPr>
          <p:cNvPr id="9" name="Rectangle: Rounded Corners 8">
            <a:extLst>
              <a:ext uri="{FF2B5EF4-FFF2-40B4-BE49-F238E27FC236}">
                <a16:creationId xmlns:a16="http://schemas.microsoft.com/office/drawing/2014/main" id="{2EFC0A1F-FD83-41F5-AFD3-8DE1E26BAB58}"/>
              </a:ext>
            </a:extLst>
          </p:cNvPr>
          <p:cNvSpPr/>
          <p:nvPr/>
        </p:nvSpPr>
        <p:spPr>
          <a:xfrm>
            <a:off x="8715141" y="2154971"/>
            <a:ext cx="3251771" cy="441893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some interstate travel </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endParaRPr lang="en-AU" dirty="0">
              <a:solidFill>
                <a:schemeClr val="tx1"/>
              </a:solidFill>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10" name="TextBox 9">
            <a:extLst>
              <a:ext uri="{FF2B5EF4-FFF2-40B4-BE49-F238E27FC236}">
                <a16:creationId xmlns:a16="http://schemas.microsoft.com/office/drawing/2014/main" id="{16AEEB84-064C-4EAE-947A-33EF64C05818}"/>
              </a:ext>
            </a:extLst>
          </p:cNvPr>
          <p:cNvSpPr txBox="1"/>
          <p:nvPr/>
        </p:nvSpPr>
        <p:spPr>
          <a:xfrm>
            <a:off x="1937858" y="351537"/>
            <a:ext cx="9842596" cy="461665"/>
          </a:xfrm>
          <a:prstGeom prst="rect">
            <a:avLst/>
          </a:prstGeom>
          <a:noFill/>
        </p:spPr>
        <p:txBody>
          <a:bodyPr wrap="square" rtlCol="0">
            <a:spAutoFit/>
          </a:bodyPr>
          <a:lstStyle/>
          <a:p>
            <a:r>
              <a:rPr lang="en-AU" sz="2400" b="1" dirty="0"/>
              <a:t>Scouts Queensland roadmap for the easing of COVID-19 restrictions</a:t>
            </a:r>
          </a:p>
        </p:txBody>
      </p:sp>
    </p:spTree>
    <p:extLst>
      <p:ext uri="{BB962C8B-B14F-4D97-AF65-F5344CB8AC3E}">
        <p14:creationId xmlns:p14="http://schemas.microsoft.com/office/powerpoint/2010/main" val="273144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AFDF09-8229-4DE7-BA82-79D257A75968}"/>
              </a:ext>
            </a:extLst>
          </p:cNvPr>
          <p:cNvSpPr/>
          <p:nvPr/>
        </p:nvSpPr>
        <p:spPr>
          <a:xfrm>
            <a:off x="1789259" y="2151271"/>
            <a:ext cx="3251771" cy="4404138"/>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interstate travel with the exception of Victoria and parts of NSW</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5" name="Rectangle: Rounded Corners 4">
            <a:extLst>
              <a:ext uri="{FF2B5EF4-FFF2-40B4-BE49-F238E27FC236}">
                <a16:creationId xmlns:a16="http://schemas.microsoft.com/office/drawing/2014/main" id="{43193028-7BB3-4420-BC8B-34A2A5B3B125}"/>
              </a:ext>
            </a:extLst>
          </p:cNvPr>
          <p:cNvSpPr/>
          <p:nvPr/>
        </p:nvSpPr>
        <p:spPr>
          <a:xfrm>
            <a:off x="5252200" y="2151271"/>
            <a:ext cx="3251771" cy="4426333"/>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interstate travel including NSW* with the exception of Victoria </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6" name="Arrow: Chevron 5">
            <a:extLst>
              <a:ext uri="{FF2B5EF4-FFF2-40B4-BE49-F238E27FC236}">
                <a16:creationId xmlns:a16="http://schemas.microsoft.com/office/drawing/2014/main" id="{DE5BE21E-2FA0-4C87-8D4E-A7EA6F99BBB5}"/>
              </a:ext>
            </a:extLst>
          </p:cNvPr>
          <p:cNvSpPr/>
          <p:nvPr/>
        </p:nvSpPr>
        <p:spPr>
          <a:xfrm>
            <a:off x="1837678" y="995037"/>
            <a:ext cx="3203352"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4</a:t>
            </a:r>
          </a:p>
          <a:p>
            <a:pPr algn="ctr"/>
            <a:r>
              <a:rPr lang="en-AU" b="1" dirty="0">
                <a:solidFill>
                  <a:schemeClr val="tx1"/>
                </a:solidFill>
              </a:rPr>
              <a:t>1 October – 31 October 2020</a:t>
            </a:r>
            <a:endParaRPr lang="en-AU" b="1" dirty="0">
              <a:solidFill>
                <a:schemeClr val="tx1"/>
              </a:solidFill>
              <a:cs typeface="Calibri"/>
            </a:endParaRPr>
          </a:p>
        </p:txBody>
      </p:sp>
      <p:sp>
        <p:nvSpPr>
          <p:cNvPr id="7" name="Arrow: Chevron 6">
            <a:extLst>
              <a:ext uri="{FF2B5EF4-FFF2-40B4-BE49-F238E27FC236}">
                <a16:creationId xmlns:a16="http://schemas.microsoft.com/office/drawing/2014/main" id="{0EBCDF4D-486F-417F-A879-4D95910B6539}"/>
              </a:ext>
            </a:extLst>
          </p:cNvPr>
          <p:cNvSpPr/>
          <p:nvPr/>
        </p:nvSpPr>
        <p:spPr>
          <a:xfrm>
            <a:off x="5252200" y="995037"/>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5</a:t>
            </a:r>
          </a:p>
          <a:p>
            <a:pPr algn="ctr"/>
            <a:r>
              <a:rPr lang="en-AU" b="1" dirty="0">
                <a:solidFill>
                  <a:schemeClr val="tx1"/>
                </a:solidFill>
              </a:rPr>
              <a:t>1 November – 30 November 2020</a:t>
            </a:r>
            <a:endParaRPr lang="en-AU" b="1" dirty="0">
              <a:solidFill>
                <a:schemeClr val="tx1"/>
              </a:solidFill>
              <a:cs typeface="Calibri"/>
            </a:endParaRPr>
          </a:p>
        </p:txBody>
      </p:sp>
      <p:sp>
        <p:nvSpPr>
          <p:cNvPr id="8" name="Arrow: Chevron 7">
            <a:extLst>
              <a:ext uri="{FF2B5EF4-FFF2-40B4-BE49-F238E27FC236}">
                <a16:creationId xmlns:a16="http://schemas.microsoft.com/office/drawing/2014/main" id="{5F41B05F-7DEF-4C2F-AA5D-5047FA462BBA}"/>
              </a:ext>
            </a:extLst>
          </p:cNvPr>
          <p:cNvSpPr/>
          <p:nvPr/>
        </p:nvSpPr>
        <p:spPr>
          <a:xfrm>
            <a:off x="8715141" y="995038"/>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6</a:t>
            </a:r>
          </a:p>
          <a:p>
            <a:pPr algn="ctr"/>
            <a:r>
              <a:rPr lang="en-AU" b="1" dirty="0">
                <a:solidFill>
                  <a:schemeClr val="tx1"/>
                </a:solidFill>
              </a:rPr>
              <a:t>1 December 2020 -&gt;</a:t>
            </a:r>
            <a:endParaRPr lang="en-AU" b="1" dirty="0">
              <a:solidFill>
                <a:schemeClr val="tx1"/>
              </a:solidFill>
              <a:cs typeface="Calibri"/>
            </a:endParaRPr>
          </a:p>
        </p:txBody>
      </p:sp>
      <p:sp>
        <p:nvSpPr>
          <p:cNvPr id="9" name="Rectangle: Rounded Corners 8">
            <a:extLst>
              <a:ext uri="{FF2B5EF4-FFF2-40B4-BE49-F238E27FC236}">
                <a16:creationId xmlns:a16="http://schemas.microsoft.com/office/drawing/2014/main" id="{2EFC0A1F-FD83-41F5-AFD3-8DE1E26BAB58}"/>
              </a:ext>
            </a:extLst>
          </p:cNvPr>
          <p:cNvSpPr/>
          <p:nvPr/>
        </p:nvSpPr>
        <p:spPr>
          <a:xfrm>
            <a:off x="8715141" y="2154971"/>
            <a:ext cx="3251771" cy="441893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interstate travel with the exception of Victoria</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endParaRPr lang="en-AU" dirty="0">
              <a:solidFill>
                <a:schemeClr val="tx1"/>
              </a:solidFill>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10" name="TextBox 9">
            <a:extLst>
              <a:ext uri="{FF2B5EF4-FFF2-40B4-BE49-F238E27FC236}">
                <a16:creationId xmlns:a16="http://schemas.microsoft.com/office/drawing/2014/main" id="{16AEEB84-064C-4EAE-947A-33EF64C05818}"/>
              </a:ext>
            </a:extLst>
          </p:cNvPr>
          <p:cNvSpPr txBox="1"/>
          <p:nvPr/>
        </p:nvSpPr>
        <p:spPr>
          <a:xfrm>
            <a:off x="1937858" y="351537"/>
            <a:ext cx="9842596" cy="461665"/>
          </a:xfrm>
          <a:prstGeom prst="rect">
            <a:avLst/>
          </a:prstGeom>
          <a:noFill/>
        </p:spPr>
        <p:txBody>
          <a:bodyPr wrap="square" rtlCol="0">
            <a:spAutoFit/>
          </a:bodyPr>
          <a:lstStyle/>
          <a:p>
            <a:r>
              <a:rPr lang="en-AU" sz="2400" b="1" dirty="0"/>
              <a:t>Scouts Queensland roadmap for the easing of COVID-19 restrictions</a:t>
            </a:r>
          </a:p>
        </p:txBody>
      </p:sp>
    </p:spTree>
    <p:extLst>
      <p:ext uri="{BB962C8B-B14F-4D97-AF65-F5344CB8AC3E}">
        <p14:creationId xmlns:p14="http://schemas.microsoft.com/office/powerpoint/2010/main" val="357857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CA038AF-E96B-431C-9EF3-C0F55AE486DB}"/>
              </a:ext>
            </a:extLst>
          </p:cNvPr>
          <p:cNvSpPr/>
          <p:nvPr/>
        </p:nvSpPr>
        <p:spPr>
          <a:xfrm>
            <a:off x="1868791" y="2185818"/>
            <a:ext cx="3251771" cy="440530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Scouting@Home</a:t>
            </a:r>
          </a:p>
          <a:p>
            <a:pPr algn="ctr"/>
            <a:endParaRPr lang="en-AU" dirty="0">
              <a:solidFill>
                <a:schemeClr val="tx1"/>
              </a:solidFill>
            </a:endParaRPr>
          </a:p>
          <a:p>
            <a:pPr algn="ctr"/>
            <a:r>
              <a:rPr lang="en-AU" dirty="0">
                <a:solidFill>
                  <a:schemeClr val="tx1"/>
                </a:solidFill>
              </a:rPr>
              <a:t>Supplemented by </a:t>
            </a:r>
          </a:p>
          <a:p>
            <a:pPr algn="ctr"/>
            <a:r>
              <a:rPr lang="en-AU" dirty="0">
                <a:solidFill>
                  <a:schemeClr val="tx1"/>
                </a:solidFill>
              </a:rPr>
              <a:t>outdoor activities* of </a:t>
            </a:r>
            <a:r>
              <a:rPr lang="en-AU" b="1" dirty="0">
                <a:solidFill>
                  <a:schemeClr val="tx1"/>
                </a:solidFill>
              </a:rPr>
              <a:t>n</a:t>
            </a:r>
            <a:r>
              <a:rPr lang="en-US" b="1" dirty="0">
                <a:solidFill>
                  <a:schemeClr val="tx1"/>
                </a:solidFill>
              </a:rPr>
              <a:t>o more than 10 people</a:t>
            </a:r>
            <a:r>
              <a:rPr lang="en-US" dirty="0">
                <a:solidFill>
                  <a:schemeClr val="tx1"/>
                </a:solidFill>
              </a:rPr>
              <a:t>, social distancing. </a:t>
            </a:r>
          </a:p>
          <a:p>
            <a:pPr algn="ctr"/>
            <a:endParaRPr lang="en-AU" dirty="0">
              <a:solidFill>
                <a:schemeClr val="tx1"/>
              </a:solidFill>
            </a:endParaRPr>
          </a:p>
          <a:p>
            <a:pPr algn="ctr"/>
            <a:r>
              <a:rPr lang="en-AU" dirty="0">
                <a:solidFill>
                  <a:schemeClr val="tx1"/>
                </a:solidFill>
              </a:rPr>
              <a:t>Outdoors activities - all non-OAS and nominated OAS incl bushwalking, sailing, cycling, mountain biking, kayaking, canoeing, sea kayaking, SUP</a:t>
            </a:r>
          </a:p>
          <a:p>
            <a:pPr algn="ctr"/>
            <a:r>
              <a:rPr lang="en-AU" dirty="0">
                <a:solidFill>
                  <a:schemeClr val="tx1"/>
                </a:solidFill>
                <a:ea typeface="+mn-lt"/>
                <a:cs typeface="+mn-lt"/>
              </a:rPr>
              <a:t>NO camping, </a:t>
            </a:r>
            <a:endParaRPr lang="en-US" dirty="0">
              <a:solidFill>
                <a:schemeClr val="tx1"/>
              </a:solidFill>
              <a:ea typeface="+mn-lt"/>
              <a:cs typeface="+mn-lt"/>
            </a:endParaRPr>
          </a:p>
          <a:p>
            <a:pPr algn="ctr"/>
            <a:r>
              <a:rPr lang="en-AU" dirty="0">
                <a:solidFill>
                  <a:schemeClr val="tx1"/>
                </a:solidFill>
                <a:ea typeface="+mn-lt"/>
                <a:cs typeface="+mn-lt"/>
              </a:rPr>
              <a:t>NO Scout Den for activities</a:t>
            </a:r>
            <a:endParaRPr lang="en-US" dirty="0">
              <a:solidFill>
                <a:schemeClr val="tx1"/>
              </a:solidFill>
              <a:ea typeface="+mn-lt"/>
              <a:cs typeface="+mn-lt"/>
            </a:endParaRPr>
          </a:p>
          <a:p>
            <a:pPr algn="ctr"/>
            <a:r>
              <a:rPr lang="en-AU" dirty="0">
                <a:solidFill>
                  <a:schemeClr val="tx1"/>
                </a:solidFill>
              </a:rPr>
              <a:t>*Restrictions apply</a:t>
            </a:r>
            <a:endParaRPr lang="en-AU" dirty="0">
              <a:solidFill>
                <a:schemeClr val="tx1"/>
              </a:solidFill>
              <a:cs typeface="Calibri"/>
            </a:endParaRPr>
          </a:p>
        </p:txBody>
      </p:sp>
      <p:sp>
        <p:nvSpPr>
          <p:cNvPr id="5" name="Rectangle: Rounded Corners 4">
            <a:extLst>
              <a:ext uri="{FF2B5EF4-FFF2-40B4-BE49-F238E27FC236}">
                <a16:creationId xmlns:a16="http://schemas.microsoft.com/office/drawing/2014/main" id="{F08C3A90-DA7F-411D-8C84-26B6B2625819}"/>
              </a:ext>
            </a:extLst>
          </p:cNvPr>
          <p:cNvSpPr/>
          <p:nvPr/>
        </p:nvSpPr>
        <p:spPr>
          <a:xfrm>
            <a:off x="5308925" y="2191018"/>
            <a:ext cx="3251771" cy="4416274"/>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with</a:t>
            </a:r>
          </a:p>
          <a:p>
            <a:pPr algn="ctr"/>
            <a:r>
              <a:rPr lang="en-AU" dirty="0">
                <a:solidFill>
                  <a:schemeClr val="bg2"/>
                </a:solidFill>
              </a:rPr>
              <a:t>Scouting@Home to limit face to face numbers</a:t>
            </a:r>
            <a:endParaRPr lang="en-AU" dirty="0">
              <a:solidFill>
                <a:schemeClr val="bg2"/>
              </a:solidFill>
              <a:cs typeface="Calibri"/>
            </a:endParaRPr>
          </a:p>
          <a:p>
            <a:pPr algn="ctr"/>
            <a:endParaRPr lang="en-AU" dirty="0">
              <a:solidFill>
                <a:schemeClr val="bg2"/>
              </a:solidFill>
              <a:ea typeface="+mn-lt"/>
              <a:cs typeface="+mn-lt"/>
            </a:endParaRPr>
          </a:p>
          <a:p>
            <a:pPr algn="ctr"/>
            <a:r>
              <a:rPr lang="en-AU" dirty="0">
                <a:solidFill>
                  <a:schemeClr val="bg2"/>
                </a:solidFill>
                <a:ea typeface="+mn-lt"/>
                <a:cs typeface="+mn-lt"/>
              </a:rPr>
              <a:t>All indoor activities*</a:t>
            </a:r>
            <a:endParaRPr lang="en-US" dirty="0">
              <a:solidFill>
                <a:schemeClr val="bg2"/>
              </a:solidFill>
              <a:ea typeface="+mn-lt"/>
              <a:cs typeface="+mn-lt"/>
            </a:endParaRPr>
          </a:p>
          <a:p>
            <a:pPr algn="ctr"/>
            <a:r>
              <a:rPr lang="en-AU" dirty="0">
                <a:solidFill>
                  <a:schemeClr val="bg2"/>
                </a:solidFill>
                <a:ea typeface="+mn-lt"/>
                <a:cs typeface="+mn-lt"/>
              </a:rPr>
              <a:t>All outdoor activities* </a:t>
            </a:r>
            <a:endParaRPr lang="en-US" dirty="0">
              <a:solidFill>
                <a:schemeClr val="bg2"/>
              </a:solidFill>
              <a:ea typeface="+mn-lt"/>
              <a:cs typeface="+mn-lt"/>
            </a:endParaRPr>
          </a:p>
          <a:p>
            <a:pPr algn="ctr"/>
            <a:r>
              <a:rPr lang="en-AU" dirty="0">
                <a:solidFill>
                  <a:schemeClr val="bg2"/>
                </a:solidFill>
                <a:ea typeface="+mn-lt"/>
                <a:cs typeface="+mn-lt"/>
              </a:rPr>
              <a:t>Unlimited travel within Queensland, </a:t>
            </a:r>
          </a:p>
          <a:p>
            <a:pPr algn="ctr"/>
            <a:r>
              <a:rPr lang="en-AU" b="1" dirty="0">
                <a:solidFill>
                  <a:schemeClr val="bg2"/>
                </a:solidFill>
                <a:ea typeface="+mn-lt"/>
                <a:cs typeface="+mn-lt"/>
              </a:rPr>
              <a:t>N</a:t>
            </a:r>
            <a:r>
              <a:rPr lang="en-US" b="1" dirty="0">
                <a:solidFill>
                  <a:schemeClr val="bg2"/>
                </a:solidFill>
                <a:ea typeface="+mn-lt"/>
                <a:cs typeface="+mn-lt"/>
              </a:rPr>
              <a:t>o more than 20 people</a:t>
            </a:r>
            <a:r>
              <a:rPr lang="en-US" dirty="0">
                <a:solidFill>
                  <a:schemeClr val="bg2"/>
                </a:solidFill>
                <a:ea typeface="+mn-lt"/>
                <a:cs typeface="+mn-lt"/>
              </a:rPr>
              <a:t>, social distancing, cough etiquette.</a:t>
            </a:r>
          </a:p>
          <a:p>
            <a:pPr algn="ctr"/>
            <a:endParaRPr lang="en-AU" dirty="0">
              <a:solidFill>
                <a:schemeClr val="bg2"/>
              </a:solidFill>
              <a:cs typeface="Calibri"/>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
        <p:nvSpPr>
          <p:cNvPr id="6" name="Arrow: Chevron 5">
            <a:extLst>
              <a:ext uri="{FF2B5EF4-FFF2-40B4-BE49-F238E27FC236}">
                <a16:creationId xmlns:a16="http://schemas.microsoft.com/office/drawing/2014/main" id="{66FC3F4A-A305-451A-A348-88521557FECB}"/>
              </a:ext>
            </a:extLst>
          </p:cNvPr>
          <p:cNvSpPr/>
          <p:nvPr/>
        </p:nvSpPr>
        <p:spPr>
          <a:xfrm>
            <a:off x="1868791" y="1023192"/>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1</a:t>
            </a:r>
          </a:p>
          <a:p>
            <a:pPr algn="ctr"/>
            <a:r>
              <a:rPr lang="en-AU" b="1">
                <a:solidFill>
                  <a:schemeClr val="tx1"/>
                </a:solidFill>
              </a:rPr>
              <a:t>15 May – 1 June 2020</a:t>
            </a:r>
            <a:endParaRPr lang="en-AU" b="1">
              <a:solidFill>
                <a:schemeClr val="tx1"/>
              </a:solidFill>
              <a:cs typeface="Calibri"/>
            </a:endParaRPr>
          </a:p>
        </p:txBody>
      </p:sp>
      <p:sp>
        <p:nvSpPr>
          <p:cNvPr id="7" name="Arrow: Chevron 6">
            <a:extLst>
              <a:ext uri="{FF2B5EF4-FFF2-40B4-BE49-F238E27FC236}">
                <a16:creationId xmlns:a16="http://schemas.microsoft.com/office/drawing/2014/main" id="{341EC210-AC27-44A9-AECF-C117A0EB9099}"/>
              </a:ext>
            </a:extLst>
          </p:cNvPr>
          <p:cNvSpPr/>
          <p:nvPr/>
        </p:nvSpPr>
        <p:spPr>
          <a:xfrm>
            <a:off x="5308925" y="1023192"/>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2</a:t>
            </a:r>
          </a:p>
          <a:p>
            <a:pPr algn="ctr"/>
            <a:r>
              <a:rPr lang="en-AU" b="1" dirty="0">
                <a:solidFill>
                  <a:schemeClr val="bg2"/>
                </a:solidFill>
              </a:rPr>
              <a:t>1 June – 2 July 2020</a:t>
            </a:r>
            <a:endParaRPr lang="en-AU" b="1" dirty="0">
              <a:solidFill>
                <a:schemeClr val="bg2"/>
              </a:solidFill>
              <a:cs typeface="Calibri"/>
            </a:endParaRPr>
          </a:p>
        </p:txBody>
      </p:sp>
      <p:sp>
        <p:nvSpPr>
          <p:cNvPr id="8" name="Arrow: Chevron 7">
            <a:extLst>
              <a:ext uri="{FF2B5EF4-FFF2-40B4-BE49-F238E27FC236}">
                <a16:creationId xmlns:a16="http://schemas.microsoft.com/office/drawing/2014/main" id="{611A124A-5C88-4C51-A955-EBB9B0628EA9}"/>
              </a:ext>
            </a:extLst>
          </p:cNvPr>
          <p:cNvSpPr/>
          <p:nvPr/>
        </p:nvSpPr>
        <p:spPr>
          <a:xfrm>
            <a:off x="8749059" y="1023193"/>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3</a:t>
            </a:r>
          </a:p>
          <a:p>
            <a:pPr algn="ctr"/>
            <a:r>
              <a:rPr lang="en-AU" b="1" dirty="0">
                <a:solidFill>
                  <a:schemeClr val="bg2"/>
                </a:solidFill>
              </a:rPr>
              <a:t>3 July - 30 September 2020</a:t>
            </a:r>
            <a:endParaRPr lang="en-AU" b="1" dirty="0">
              <a:solidFill>
                <a:schemeClr val="bg2"/>
              </a:solidFill>
              <a:cs typeface="Calibri"/>
            </a:endParaRPr>
          </a:p>
        </p:txBody>
      </p:sp>
      <p:sp>
        <p:nvSpPr>
          <p:cNvPr id="10" name="TextBox 9">
            <a:extLst>
              <a:ext uri="{FF2B5EF4-FFF2-40B4-BE49-F238E27FC236}">
                <a16:creationId xmlns:a16="http://schemas.microsoft.com/office/drawing/2014/main" id="{6170DC95-C8C4-47D3-A077-648AFB76B61C}"/>
              </a:ext>
            </a:extLst>
          </p:cNvPr>
          <p:cNvSpPr txBox="1"/>
          <p:nvPr/>
        </p:nvSpPr>
        <p:spPr>
          <a:xfrm>
            <a:off x="1868791" y="351836"/>
            <a:ext cx="7489862" cy="461665"/>
          </a:xfrm>
          <a:prstGeom prst="rect">
            <a:avLst/>
          </a:prstGeom>
          <a:noFill/>
        </p:spPr>
        <p:txBody>
          <a:bodyPr wrap="square" rtlCol="0">
            <a:spAutoFit/>
          </a:bodyPr>
          <a:lstStyle/>
          <a:p>
            <a:r>
              <a:rPr lang="en-AU" sz="2400" b="1"/>
              <a:t>Scouts Queensland easing of COVID-19 restrictions</a:t>
            </a:r>
          </a:p>
        </p:txBody>
      </p:sp>
      <p:sp>
        <p:nvSpPr>
          <p:cNvPr id="2" name="Rectangle: Rounded Corners 1">
            <a:extLst>
              <a:ext uri="{FF2B5EF4-FFF2-40B4-BE49-F238E27FC236}">
                <a16:creationId xmlns:a16="http://schemas.microsoft.com/office/drawing/2014/main" id="{55B677D0-F472-4A57-A120-239CA6D71D39}"/>
              </a:ext>
            </a:extLst>
          </p:cNvPr>
          <p:cNvSpPr/>
          <p:nvPr/>
        </p:nvSpPr>
        <p:spPr>
          <a:xfrm>
            <a:off x="8748033" y="2182381"/>
            <a:ext cx="3251771" cy="4418935"/>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endParaRPr lang="en-AU" dirty="0">
              <a:solidFill>
                <a:schemeClr val="bg2"/>
              </a:solidFill>
              <a:cs typeface="Calibri"/>
            </a:endParaRPr>
          </a:p>
          <a:p>
            <a:pPr algn="ctr"/>
            <a:r>
              <a:rPr lang="en-AU" dirty="0" err="1">
                <a:solidFill>
                  <a:schemeClr val="bg2"/>
                </a:solidFill>
              </a:rPr>
              <a:t>Scouting@Home</a:t>
            </a: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cs typeface="Calibri"/>
            </a:endParaRPr>
          </a:p>
          <a:p>
            <a:pPr algn="ctr"/>
            <a:r>
              <a:rPr lang="en-AU" dirty="0">
                <a:solidFill>
                  <a:schemeClr val="bg2"/>
                </a:solidFill>
              </a:rPr>
              <a:t>All outdoor activities* Unlimited travel</a:t>
            </a:r>
            <a:endParaRPr lang="en-AU" dirty="0">
              <a:solidFill>
                <a:schemeClr val="bg2"/>
              </a:solidFill>
              <a:cs typeface="Calibri"/>
            </a:endParaRPr>
          </a:p>
          <a:p>
            <a:pPr algn="ctr"/>
            <a:r>
              <a:rPr lang="en-AU" dirty="0">
                <a:solidFill>
                  <a:schemeClr val="bg2"/>
                </a:solidFill>
              </a:rPr>
              <a:t> within Queensland</a:t>
            </a:r>
            <a:r>
              <a:rPr lang="en-AU" dirty="0">
                <a:solidFill>
                  <a:schemeClr val="bg2"/>
                </a:solidFill>
                <a:ea typeface="+mn-lt"/>
                <a:cs typeface="+mn-lt"/>
              </a:rPr>
              <a:t> and some interstate travel </a:t>
            </a:r>
            <a:endParaRPr lang="en-AU" dirty="0">
              <a:solidFill>
                <a:schemeClr val="bg2"/>
              </a:solidFill>
            </a:endParaRPr>
          </a:p>
          <a:p>
            <a:pPr algn="ctr"/>
            <a:endParaRPr lang="en-AU" dirty="0">
              <a:solidFill>
                <a:schemeClr val="bg2"/>
              </a:solidFill>
              <a:cs typeface="Calibri"/>
            </a:endParaRP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endParaRPr lang="en-AU" dirty="0">
              <a:solidFill>
                <a:schemeClr val="bg2"/>
              </a:solidFill>
              <a:cs typeface="Calibri"/>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Tree>
    <p:extLst>
      <p:ext uri="{BB962C8B-B14F-4D97-AF65-F5344CB8AC3E}">
        <p14:creationId xmlns:p14="http://schemas.microsoft.com/office/powerpoint/2010/main" val="62167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659C7C7-F0AD-424F-AB3E-D5C4B590AF83}"/>
              </a:ext>
            </a:extLst>
          </p:cNvPr>
          <p:cNvSpPr/>
          <p:nvPr/>
        </p:nvSpPr>
        <p:spPr>
          <a:xfrm>
            <a:off x="1961965" y="2438040"/>
            <a:ext cx="2698811" cy="4196993"/>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a:solidFill>
                  <a:schemeClr val="tx1"/>
                </a:solidFill>
              </a:rPr>
              <a:t>Specific Restrictions</a:t>
            </a:r>
          </a:p>
          <a:p>
            <a:endParaRPr lang="en-US" b="1">
              <a:solidFill>
                <a:schemeClr val="tx1"/>
              </a:solidFill>
            </a:endParaRPr>
          </a:p>
          <a:p>
            <a:r>
              <a:rPr lang="en-US" b="1">
                <a:solidFill>
                  <a:schemeClr val="tx1"/>
                </a:solidFill>
              </a:rPr>
              <a:t>Gathering size:</a:t>
            </a:r>
            <a:r>
              <a:rPr lang="en-US">
                <a:solidFill>
                  <a:schemeClr val="tx1"/>
                </a:solidFill>
              </a:rPr>
              <a:t> No more than 10 people in outdoor activity patrols</a:t>
            </a:r>
          </a:p>
          <a:p>
            <a:endParaRPr lang="en-US" b="1">
              <a:solidFill>
                <a:schemeClr val="tx1"/>
              </a:solidFill>
            </a:endParaRPr>
          </a:p>
          <a:p>
            <a:r>
              <a:rPr lang="en-US" b="1">
                <a:solidFill>
                  <a:schemeClr val="tx1"/>
                </a:solidFill>
              </a:rPr>
              <a:t>Distance: </a:t>
            </a:r>
            <a:r>
              <a:rPr lang="en-US">
                <a:solidFill>
                  <a:schemeClr val="tx1"/>
                </a:solidFill>
              </a:rPr>
              <a:t>150km max</a:t>
            </a:r>
          </a:p>
          <a:p>
            <a:endParaRPr lang="en-US" b="1">
              <a:solidFill>
                <a:schemeClr val="tx1"/>
              </a:solidFill>
            </a:endParaRPr>
          </a:p>
          <a:p>
            <a:r>
              <a:rPr lang="en-US" b="1">
                <a:solidFill>
                  <a:schemeClr val="tx1"/>
                </a:solidFill>
              </a:rPr>
              <a:t>Equipment: </a:t>
            </a:r>
            <a:r>
              <a:rPr lang="en-US">
                <a:solidFill>
                  <a:schemeClr val="tx1"/>
                </a:solidFill>
              </a:rPr>
              <a:t>dedicated PPE, no sharing of equipment e.g. paddles, vests</a:t>
            </a:r>
          </a:p>
          <a:p>
            <a:endParaRPr lang="en-US" b="1">
              <a:solidFill>
                <a:schemeClr val="tx1"/>
              </a:solidFill>
            </a:endParaRPr>
          </a:p>
        </p:txBody>
      </p:sp>
      <p:sp>
        <p:nvSpPr>
          <p:cNvPr id="12" name="Rectangle: Rounded Corners 11">
            <a:extLst>
              <a:ext uri="{FF2B5EF4-FFF2-40B4-BE49-F238E27FC236}">
                <a16:creationId xmlns:a16="http://schemas.microsoft.com/office/drawing/2014/main" id="{E709640C-EA8B-4A1D-A409-92847ECB7C0A}"/>
              </a:ext>
            </a:extLst>
          </p:cNvPr>
          <p:cNvSpPr/>
          <p:nvPr/>
        </p:nvSpPr>
        <p:spPr>
          <a:xfrm>
            <a:off x="4811697" y="2438040"/>
            <a:ext cx="7160760" cy="4196994"/>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General Restrictions</a:t>
            </a:r>
          </a:p>
          <a:p>
            <a:pPr algn="ctr"/>
            <a:endParaRPr lang="en-US" b="1" dirty="0">
              <a:solidFill>
                <a:schemeClr val="tx1"/>
              </a:solidFill>
            </a:endParaRPr>
          </a:p>
          <a:p>
            <a:r>
              <a:rPr lang="en-US" b="1" dirty="0">
                <a:solidFill>
                  <a:schemeClr val="tx1"/>
                </a:solidFill>
              </a:rPr>
              <a:t>General: </a:t>
            </a:r>
            <a:r>
              <a:rPr lang="en-US" dirty="0">
                <a:solidFill>
                  <a:schemeClr val="tx1"/>
                </a:solidFill>
              </a:rPr>
              <a:t>Social distancing, members who are vulnerable (age, health) should not attend F2F, Hand washing remains the key, cough etiquette </a:t>
            </a:r>
          </a:p>
          <a:p>
            <a:endParaRPr lang="en-US" b="1" dirty="0">
              <a:solidFill>
                <a:schemeClr val="tx1"/>
              </a:solidFill>
            </a:endParaRPr>
          </a:p>
          <a:p>
            <a:r>
              <a:rPr lang="en-US" b="1" dirty="0">
                <a:solidFill>
                  <a:schemeClr val="tx1"/>
                </a:solidFill>
              </a:rPr>
              <a:t>Equipment: </a:t>
            </a:r>
            <a:r>
              <a:rPr lang="en-US" dirty="0">
                <a:solidFill>
                  <a:schemeClr val="tx1"/>
                </a:solidFill>
              </a:rPr>
              <a:t>dedicated PPE, minimise sharing of equipment, </a:t>
            </a:r>
            <a:endParaRPr lang="en-US" dirty="0">
              <a:solidFill>
                <a:schemeClr val="tx1"/>
              </a:solidFill>
              <a:cs typeface="Calibri"/>
            </a:endParaRPr>
          </a:p>
          <a:p>
            <a:r>
              <a:rPr lang="en-US" dirty="0">
                <a:solidFill>
                  <a:schemeClr val="tx1"/>
                </a:solidFill>
              </a:rPr>
              <a:t>all equipment sanitised before and after use</a:t>
            </a:r>
            <a:endParaRPr lang="en-US" dirty="0">
              <a:solidFill>
                <a:schemeClr val="tx1"/>
              </a:solidFill>
              <a:cs typeface="Calibri"/>
            </a:endParaRPr>
          </a:p>
          <a:p>
            <a:endParaRPr lang="en-AU" b="1" dirty="0">
              <a:solidFill>
                <a:schemeClr val="tx1"/>
              </a:solidFill>
            </a:endParaRPr>
          </a:p>
          <a:p>
            <a:r>
              <a:rPr lang="en-AU" b="1" dirty="0">
                <a:solidFill>
                  <a:schemeClr val="tx1"/>
                </a:solidFill>
              </a:rPr>
              <a:t>Car-pooling: </a:t>
            </a:r>
            <a:r>
              <a:rPr lang="en-AU" dirty="0">
                <a:solidFill>
                  <a:schemeClr val="tx1"/>
                </a:solidFill>
              </a:rPr>
              <a:t>choice to car-pool should be by agreement between parents. Do not transport any member with respiratory symptoms.</a:t>
            </a:r>
            <a:endParaRPr lang="en-AU" u="sng" dirty="0">
              <a:solidFill>
                <a:schemeClr val="tx1"/>
              </a:solidFill>
              <a:cs typeface="Calibri"/>
            </a:endParaRPr>
          </a:p>
          <a:p>
            <a:endParaRPr lang="en-US" b="1" dirty="0">
              <a:solidFill>
                <a:schemeClr val="tx1"/>
              </a:solidFill>
            </a:endParaRPr>
          </a:p>
          <a:p>
            <a:r>
              <a:rPr lang="en-US" b="1" dirty="0">
                <a:solidFill>
                  <a:schemeClr val="tx1"/>
                </a:solidFill>
              </a:rPr>
              <a:t>Illness: </a:t>
            </a:r>
            <a:r>
              <a:rPr lang="en-US" dirty="0">
                <a:solidFill>
                  <a:schemeClr val="tx1"/>
                </a:solidFill>
              </a:rPr>
              <a:t>no attendance, isolation and return home if become ill during activity.</a:t>
            </a:r>
            <a:endParaRPr lang="en-AU" dirty="0">
              <a:solidFill>
                <a:schemeClr val="tx1"/>
              </a:solidFill>
            </a:endParaRPr>
          </a:p>
        </p:txBody>
      </p:sp>
      <p:sp>
        <p:nvSpPr>
          <p:cNvPr id="13" name="Arrow: Chevron 12">
            <a:extLst>
              <a:ext uri="{FF2B5EF4-FFF2-40B4-BE49-F238E27FC236}">
                <a16:creationId xmlns:a16="http://schemas.microsoft.com/office/drawing/2014/main" id="{D9EDE01C-263E-4782-A8A0-56388CD58E24}"/>
              </a:ext>
            </a:extLst>
          </p:cNvPr>
          <p:cNvSpPr/>
          <p:nvPr/>
        </p:nvSpPr>
        <p:spPr>
          <a:xfrm>
            <a:off x="1961965" y="1137652"/>
            <a:ext cx="10010492"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1</a:t>
            </a:r>
          </a:p>
          <a:p>
            <a:pPr algn="ctr"/>
            <a:r>
              <a:rPr lang="en-AU" b="1">
                <a:solidFill>
                  <a:schemeClr val="tx1"/>
                </a:solidFill>
              </a:rPr>
              <a:t>15 May – 1 June 2020</a:t>
            </a:r>
            <a:endParaRPr lang="en-AU" b="1">
              <a:solidFill>
                <a:schemeClr val="tx1"/>
              </a:solidFill>
              <a:cs typeface="Calibri"/>
            </a:endParaRPr>
          </a:p>
        </p:txBody>
      </p:sp>
      <p:sp>
        <p:nvSpPr>
          <p:cNvPr id="14" name="TextBox 13">
            <a:extLst>
              <a:ext uri="{FF2B5EF4-FFF2-40B4-BE49-F238E27FC236}">
                <a16:creationId xmlns:a16="http://schemas.microsoft.com/office/drawing/2014/main" id="{9F53E626-B2E7-45A3-A0D0-38F64842C442}"/>
              </a:ext>
            </a:extLst>
          </p:cNvPr>
          <p:cNvSpPr txBox="1"/>
          <p:nvPr/>
        </p:nvSpPr>
        <p:spPr>
          <a:xfrm>
            <a:off x="1767552" y="222966"/>
            <a:ext cx="9822161" cy="461665"/>
          </a:xfrm>
          <a:prstGeom prst="rect">
            <a:avLst/>
          </a:prstGeom>
          <a:noFill/>
        </p:spPr>
        <p:txBody>
          <a:bodyPr wrap="square" rtlCol="0" anchor="t">
            <a:spAutoFit/>
          </a:bodyPr>
          <a:lstStyle/>
          <a:p>
            <a:r>
              <a:rPr lang="en-AU" sz="2400" b="1"/>
              <a:t>Scouts Queensland COVID-19 restrictions for Stage 1</a:t>
            </a:r>
          </a:p>
        </p:txBody>
      </p:sp>
    </p:spTree>
    <p:extLst>
      <p:ext uri="{BB962C8B-B14F-4D97-AF65-F5344CB8AC3E}">
        <p14:creationId xmlns:p14="http://schemas.microsoft.com/office/powerpoint/2010/main" val="130354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02FEE54F-16BE-4B5B-BAD8-541F17AD2B34}"/>
              </a:ext>
            </a:extLst>
          </p:cNvPr>
          <p:cNvSpPr/>
          <p:nvPr/>
        </p:nvSpPr>
        <p:spPr>
          <a:xfrm>
            <a:off x="1796197" y="2229724"/>
            <a:ext cx="3251771" cy="4405309"/>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Scouting@Home</a:t>
            </a:r>
          </a:p>
          <a:p>
            <a:pPr algn="ctr"/>
            <a:endParaRPr lang="en-AU" dirty="0">
              <a:solidFill>
                <a:schemeClr val="bg2"/>
              </a:solidFill>
            </a:endParaRPr>
          </a:p>
          <a:p>
            <a:pPr algn="ctr"/>
            <a:r>
              <a:rPr lang="en-AU" dirty="0">
                <a:solidFill>
                  <a:schemeClr val="bg2"/>
                </a:solidFill>
              </a:rPr>
              <a:t>Supplemented by </a:t>
            </a:r>
          </a:p>
          <a:p>
            <a:pPr algn="ctr"/>
            <a:r>
              <a:rPr lang="en-AU" dirty="0">
                <a:solidFill>
                  <a:schemeClr val="bg2"/>
                </a:solidFill>
              </a:rPr>
              <a:t>outdoor activities* of </a:t>
            </a:r>
            <a:r>
              <a:rPr lang="en-AU" b="1" dirty="0">
                <a:solidFill>
                  <a:schemeClr val="bg2"/>
                </a:solidFill>
              </a:rPr>
              <a:t>n</a:t>
            </a:r>
            <a:r>
              <a:rPr lang="en-US" b="1" dirty="0">
                <a:solidFill>
                  <a:schemeClr val="bg2"/>
                </a:solidFill>
              </a:rPr>
              <a:t>o more than 10 people</a:t>
            </a:r>
            <a:r>
              <a:rPr lang="en-US" dirty="0">
                <a:solidFill>
                  <a:schemeClr val="bg2"/>
                </a:solidFill>
              </a:rPr>
              <a:t>, social distancing. </a:t>
            </a:r>
          </a:p>
          <a:p>
            <a:pPr algn="ctr"/>
            <a:endParaRPr lang="en-AU" dirty="0">
              <a:solidFill>
                <a:schemeClr val="bg2"/>
              </a:solidFill>
            </a:endParaRPr>
          </a:p>
          <a:p>
            <a:pPr algn="ctr"/>
            <a:r>
              <a:rPr lang="en-AU" dirty="0">
                <a:solidFill>
                  <a:schemeClr val="bg2"/>
                </a:solidFill>
              </a:rPr>
              <a:t>Outdoors activities - all non-OAS and nominated OAS incl bushwalking, sailing, cycling, mountain biking, kayaking, canoeing, sea kayaking, SUP</a:t>
            </a:r>
          </a:p>
          <a:p>
            <a:pPr algn="ctr"/>
            <a:r>
              <a:rPr lang="en-AU" dirty="0">
                <a:solidFill>
                  <a:schemeClr val="bg2"/>
                </a:solidFill>
              </a:rPr>
              <a:t>NO camping, </a:t>
            </a:r>
            <a:endParaRPr lang="en-US" dirty="0">
              <a:solidFill>
                <a:schemeClr val="bg2"/>
              </a:solidFill>
            </a:endParaRPr>
          </a:p>
          <a:p>
            <a:pPr algn="ctr"/>
            <a:r>
              <a:rPr lang="en-AU" dirty="0">
                <a:solidFill>
                  <a:schemeClr val="bg2"/>
                </a:solidFill>
              </a:rPr>
              <a:t>NO Scout Den for activities</a:t>
            </a:r>
          </a:p>
          <a:p>
            <a:pPr algn="ctr"/>
            <a:r>
              <a:rPr lang="en-AU" dirty="0">
                <a:solidFill>
                  <a:schemeClr val="bg2"/>
                </a:solidFill>
              </a:rPr>
              <a:t>*Restrictions apply</a:t>
            </a:r>
          </a:p>
        </p:txBody>
      </p:sp>
      <p:sp>
        <p:nvSpPr>
          <p:cNvPr id="10" name="Arrow: Chevron 9">
            <a:extLst>
              <a:ext uri="{FF2B5EF4-FFF2-40B4-BE49-F238E27FC236}">
                <a16:creationId xmlns:a16="http://schemas.microsoft.com/office/drawing/2014/main" id="{BD66E2BD-1CFA-4D08-96E6-28C783B4FEF2}"/>
              </a:ext>
            </a:extLst>
          </p:cNvPr>
          <p:cNvSpPr/>
          <p:nvPr/>
        </p:nvSpPr>
        <p:spPr>
          <a:xfrm>
            <a:off x="1785233" y="991295"/>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1</a:t>
            </a:r>
          </a:p>
          <a:p>
            <a:pPr algn="ctr"/>
            <a:r>
              <a:rPr lang="en-AU" b="1" dirty="0">
                <a:solidFill>
                  <a:schemeClr val="bg2"/>
                </a:solidFill>
              </a:rPr>
              <a:t>15 May – 11 June 2020</a:t>
            </a:r>
          </a:p>
        </p:txBody>
      </p:sp>
      <p:sp>
        <p:nvSpPr>
          <p:cNvPr id="11" name="Arrow: Chevron 10">
            <a:extLst>
              <a:ext uri="{FF2B5EF4-FFF2-40B4-BE49-F238E27FC236}">
                <a16:creationId xmlns:a16="http://schemas.microsoft.com/office/drawing/2014/main" id="{2DFC6C12-A9F8-4B54-B02F-9D05E9771B6F}"/>
              </a:ext>
            </a:extLst>
          </p:cNvPr>
          <p:cNvSpPr/>
          <p:nvPr/>
        </p:nvSpPr>
        <p:spPr>
          <a:xfrm>
            <a:off x="5225367" y="991295"/>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2</a:t>
            </a:r>
          </a:p>
          <a:p>
            <a:pPr algn="ctr"/>
            <a:r>
              <a:rPr lang="en-AU" b="1">
                <a:solidFill>
                  <a:schemeClr val="tx1"/>
                </a:solidFill>
              </a:rPr>
              <a:t>1 June – 2 July 2020</a:t>
            </a:r>
            <a:endParaRPr lang="en-AU" b="1">
              <a:solidFill>
                <a:schemeClr val="tx1"/>
              </a:solidFill>
              <a:cs typeface="Calibri"/>
            </a:endParaRPr>
          </a:p>
        </p:txBody>
      </p:sp>
      <p:sp>
        <p:nvSpPr>
          <p:cNvPr id="12" name="Arrow: Chevron 11">
            <a:extLst>
              <a:ext uri="{FF2B5EF4-FFF2-40B4-BE49-F238E27FC236}">
                <a16:creationId xmlns:a16="http://schemas.microsoft.com/office/drawing/2014/main" id="{341A1C4A-AD34-4548-B474-2A196A7E65D8}"/>
              </a:ext>
            </a:extLst>
          </p:cNvPr>
          <p:cNvSpPr/>
          <p:nvPr/>
        </p:nvSpPr>
        <p:spPr>
          <a:xfrm>
            <a:off x="8665501" y="991296"/>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3</a:t>
            </a:r>
          </a:p>
          <a:p>
            <a:pPr algn="ctr"/>
            <a:r>
              <a:rPr lang="en-AU" b="1" dirty="0">
                <a:solidFill>
                  <a:schemeClr val="bg2"/>
                </a:solidFill>
              </a:rPr>
              <a:t>3 July – 30 September 2020</a:t>
            </a:r>
            <a:endParaRPr lang="en-AU" b="1" dirty="0">
              <a:solidFill>
                <a:schemeClr val="bg2"/>
              </a:solidFill>
              <a:cs typeface="Calibri"/>
            </a:endParaRPr>
          </a:p>
        </p:txBody>
      </p:sp>
      <p:sp>
        <p:nvSpPr>
          <p:cNvPr id="14" name="TextBox 13">
            <a:extLst>
              <a:ext uri="{FF2B5EF4-FFF2-40B4-BE49-F238E27FC236}">
                <a16:creationId xmlns:a16="http://schemas.microsoft.com/office/drawing/2014/main" id="{4BBE678A-F489-4EE5-83C3-26BA346A16E9}"/>
              </a:ext>
            </a:extLst>
          </p:cNvPr>
          <p:cNvSpPr txBox="1"/>
          <p:nvPr/>
        </p:nvSpPr>
        <p:spPr>
          <a:xfrm>
            <a:off x="1801679" y="406742"/>
            <a:ext cx="9936829" cy="461665"/>
          </a:xfrm>
          <a:prstGeom prst="rect">
            <a:avLst/>
          </a:prstGeom>
          <a:noFill/>
        </p:spPr>
        <p:txBody>
          <a:bodyPr wrap="square" rtlCol="0">
            <a:spAutoFit/>
          </a:bodyPr>
          <a:lstStyle/>
          <a:p>
            <a:r>
              <a:rPr lang="en-AU" sz="2400" b="1"/>
              <a:t>Scouts Queensland easing of COVID-19 restrictions</a:t>
            </a:r>
          </a:p>
        </p:txBody>
      </p:sp>
      <p:sp>
        <p:nvSpPr>
          <p:cNvPr id="2" name="Rectangle: Rounded Corners 1">
            <a:extLst>
              <a:ext uri="{FF2B5EF4-FFF2-40B4-BE49-F238E27FC236}">
                <a16:creationId xmlns:a16="http://schemas.microsoft.com/office/drawing/2014/main" id="{1F58AFE3-2077-4417-BAA0-5F9DB343202A}"/>
              </a:ext>
            </a:extLst>
          </p:cNvPr>
          <p:cNvSpPr/>
          <p:nvPr/>
        </p:nvSpPr>
        <p:spPr>
          <a:xfrm>
            <a:off x="5237659" y="2234874"/>
            <a:ext cx="3251771" cy="4399828"/>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Face to face Scouting  with</a:t>
            </a:r>
            <a:endParaRPr lang="en-AU">
              <a:solidFill>
                <a:schemeClr val="tx1"/>
              </a:solidFill>
              <a:cs typeface="Calibri"/>
            </a:endParaRPr>
          </a:p>
          <a:p>
            <a:pPr algn="ctr"/>
            <a:r>
              <a:rPr lang="en-AU" err="1">
                <a:solidFill>
                  <a:schemeClr val="tx1"/>
                </a:solidFill>
              </a:rPr>
              <a:t>Scouting@Home</a:t>
            </a:r>
            <a:r>
              <a:rPr lang="en-AU">
                <a:solidFill>
                  <a:schemeClr val="tx1"/>
                </a:solidFill>
              </a:rPr>
              <a:t> to limit face to face numbers</a:t>
            </a:r>
            <a:endParaRPr lang="en-AU">
              <a:solidFill>
                <a:schemeClr val="tx1"/>
              </a:solidFill>
              <a:cs typeface="Calibri"/>
            </a:endParaRPr>
          </a:p>
          <a:p>
            <a:pPr algn="ctr"/>
            <a:endParaRPr lang="en-AU">
              <a:solidFill>
                <a:schemeClr val="tx1"/>
              </a:solidFill>
              <a:ea typeface="+mn-lt"/>
              <a:cs typeface="+mn-lt"/>
            </a:endParaRPr>
          </a:p>
          <a:p>
            <a:pPr algn="ctr"/>
            <a:r>
              <a:rPr lang="en-AU">
                <a:solidFill>
                  <a:schemeClr val="tx1"/>
                </a:solidFill>
                <a:ea typeface="+mn-lt"/>
                <a:cs typeface="+mn-lt"/>
              </a:rPr>
              <a:t>All indoor activities*</a:t>
            </a:r>
            <a:endParaRPr lang="en-US">
              <a:solidFill>
                <a:schemeClr val="tx1"/>
              </a:solidFill>
              <a:ea typeface="+mn-lt"/>
              <a:cs typeface="+mn-lt"/>
            </a:endParaRPr>
          </a:p>
          <a:p>
            <a:pPr algn="ctr"/>
            <a:r>
              <a:rPr lang="en-AU">
                <a:solidFill>
                  <a:schemeClr val="tx1"/>
                </a:solidFill>
                <a:ea typeface="+mn-lt"/>
                <a:cs typeface="+mn-lt"/>
              </a:rPr>
              <a:t>All outdoor activities* </a:t>
            </a:r>
            <a:endParaRPr lang="en-US">
              <a:solidFill>
                <a:schemeClr val="tx1"/>
              </a:solidFill>
              <a:ea typeface="+mn-lt"/>
              <a:cs typeface="+mn-lt"/>
            </a:endParaRPr>
          </a:p>
          <a:p>
            <a:pPr algn="ctr"/>
            <a:r>
              <a:rPr lang="en-AU">
                <a:solidFill>
                  <a:schemeClr val="tx1"/>
                </a:solidFill>
                <a:ea typeface="+mn-lt"/>
                <a:cs typeface="+mn-lt"/>
              </a:rPr>
              <a:t>Unlimited travel within Queensland, </a:t>
            </a:r>
          </a:p>
          <a:p>
            <a:pPr algn="ctr"/>
            <a:r>
              <a:rPr lang="en-AU" b="1">
                <a:solidFill>
                  <a:schemeClr val="tx1"/>
                </a:solidFill>
                <a:ea typeface="+mn-lt"/>
                <a:cs typeface="+mn-lt"/>
              </a:rPr>
              <a:t>N</a:t>
            </a:r>
            <a:r>
              <a:rPr lang="en-US" b="1">
                <a:solidFill>
                  <a:schemeClr val="tx1"/>
                </a:solidFill>
                <a:ea typeface="+mn-lt"/>
                <a:cs typeface="+mn-lt"/>
              </a:rPr>
              <a:t>o more than 20 people</a:t>
            </a:r>
            <a:r>
              <a:rPr lang="en-US">
                <a:solidFill>
                  <a:schemeClr val="tx1"/>
                </a:solidFill>
                <a:ea typeface="+mn-lt"/>
                <a:cs typeface="+mn-lt"/>
              </a:rPr>
              <a:t>, social distancing, cough etiquette.</a:t>
            </a:r>
          </a:p>
          <a:p>
            <a:pPr algn="ctr"/>
            <a:endParaRPr lang="en-AU">
              <a:solidFill>
                <a:schemeClr val="tx1"/>
              </a:solidFill>
              <a:cs typeface="Calibri"/>
            </a:endParaRPr>
          </a:p>
          <a:p>
            <a:pPr algn="ctr"/>
            <a:r>
              <a:rPr lang="en-AU">
                <a:solidFill>
                  <a:schemeClr val="tx1"/>
                </a:solidFill>
              </a:rPr>
              <a:t>Camping*</a:t>
            </a:r>
            <a:endParaRPr lang="en-AU">
              <a:solidFill>
                <a:schemeClr val="tx1"/>
              </a:solidFill>
              <a:cs typeface="Calibri"/>
            </a:endParaRPr>
          </a:p>
          <a:p>
            <a:pPr algn="ctr"/>
            <a:r>
              <a:rPr lang="en-AU">
                <a:solidFill>
                  <a:schemeClr val="tx1"/>
                </a:solidFill>
              </a:rPr>
              <a:t>Use of the Scout Den*</a:t>
            </a:r>
            <a:endParaRPr lang="en-AU">
              <a:solidFill>
                <a:schemeClr val="tx1"/>
              </a:solidFill>
              <a:cs typeface="Calibri"/>
            </a:endParaRPr>
          </a:p>
          <a:p>
            <a:pPr algn="ctr"/>
            <a:r>
              <a:rPr lang="en-AU">
                <a:solidFill>
                  <a:schemeClr val="tx1"/>
                </a:solidFill>
              </a:rPr>
              <a:t>*Restrictions apply</a:t>
            </a:r>
            <a:endParaRPr lang="en-AU">
              <a:solidFill>
                <a:schemeClr val="tx1"/>
              </a:solidFill>
              <a:cs typeface="Calibri"/>
            </a:endParaRPr>
          </a:p>
        </p:txBody>
      </p:sp>
      <p:sp>
        <p:nvSpPr>
          <p:cNvPr id="3" name="Rectangle: Rounded Corners 2">
            <a:extLst>
              <a:ext uri="{FF2B5EF4-FFF2-40B4-BE49-F238E27FC236}">
                <a16:creationId xmlns:a16="http://schemas.microsoft.com/office/drawing/2014/main" id="{7D2104D0-BF57-484B-AAB6-6781323927D9}"/>
              </a:ext>
            </a:extLst>
          </p:cNvPr>
          <p:cNvSpPr/>
          <p:nvPr/>
        </p:nvSpPr>
        <p:spPr>
          <a:xfrm>
            <a:off x="8715141" y="2226237"/>
            <a:ext cx="3251771" cy="4402489"/>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supplemented by </a:t>
            </a:r>
            <a:endParaRPr lang="en-AU" dirty="0">
              <a:solidFill>
                <a:schemeClr val="bg2"/>
              </a:solidFill>
              <a:cs typeface="Calibri"/>
            </a:endParaRPr>
          </a:p>
          <a:p>
            <a:pPr algn="ctr"/>
            <a:r>
              <a:rPr lang="en-AU" dirty="0" err="1">
                <a:solidFill>
                  <a:schemeClr val="bg2"/>
                </a:solidFill>
              </a:rPr>
              <a:t>Scouting@Home</a:t>
            </a:r>
            <a:endParaRPr lang="en-AU" dirty="0">
              <a:solidFill>
                <a:schemeClr val="bg2"/>
              </a:solidFill>
              <a:cs typeface="Calibri"/>
            </a:endParaRPr>
          </a:p>
          <a:p>
            <a:pPr algn="ctr"/>
            <a:endParaRPr lang="en-AU" dirty="0">
              <a:solidFill>
                <a:schemeClr val="bg2"/>
              </a:solidFill>
              <a:cs typeface="Calibri"/>
            </a:endParaRPr>
          </a:p>
          <a:p>
            <a:pPr algn="ctr"/>
            <a:r>
              <a:rPr lang="en-AU" dirty="0">
                <a:solidFill>
                  <a:schemeClr val="bg2"/>
                </a:solidFill>
              </a:rPr>
              <a:t>All indoor activities*</a:t>
            </a:r>
            <a:endParaRPr lang="en-US" dirty="0">
              <a:solidFill>
                <a:schemeClr val="bg2"/>
              </a:solidFill>
              <a:cs typeface="Calibri"/>
            </a:endParaRPr>
          </a:p>
          <a:p>
            <a:pPr algn="ctr"/>
            <a:r>
              <a:rPr lang="en-AU" dirty="0">
                <a:solidFill>
                  <a:schemeClr val="bg2"/>
                </a:solidFill>
              </a:rPr>
              <a:t>All outdoor activities* Unlimited travel within Queensland</a:t>
            </a:r>
            <a:r>
              <a:rPr lang="en-AU" dirty="0">
                <a:solidFill>
                  <a:schemeClr val="bg2"/>
                </a:solidFill>
                <a:ea typeface="+mn-lt"/>
                <a:cs typeface="+mn-lt"/>
              </a:rPr>
              <a:t> and some interstate travel </a:t>
            </a:r>
          </a:p>
          <a:p>
            <a:pPr algn="ctr"/>
            <a:r>
              <a:rPr lang="en-US" b="1" dirty="0">
                <a:solidFill>
                  <a:schemeClr val="bg2"/>
                </a:solidFill>
              </a:rPr>
              <a:t>50 - 100 people depending on area</a:t>
            </a:r>
            <a:r>
              <a:rPr lang="en-US" dirty="0">
                <a:solidFill>
                  <a:schemeClr val="bg2"/>
                </a:solidFill>
              </a:rPr>
              <a:t>,, social distancing, cough etiquette. </a:t>
            </a:r>
            <a:endParaRPr lang="en-US" dirty="0">
              <a:solidFill>
                <a:schemeClr val="bg2"/>
              </a:solidFill>
              <a:cs typeface="Calibri"/>
            </a:endParaRPr>
          </a:p>
          <a:p>
            <a:pPr algn="ctr"/>
            <a:endParaRPr lang="en-AU" dirty="0">
              <a:solidFill>
                <a:schemeClr val="bg2"/>
              </a:solidFill>
              <a:cs typeface="Calibri"/>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Tree>
    <p:extLst>
      <p:ext uri="{BB962C8B-B14F-4D97-AF65-F5344CB8AC3E}">
        <p14:creationId xmlns:p14="http://schemas.microsoft.com/office/powerpoint/2010/main" val="131805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B9E701B-FC65-4136-AF13-DAF31851FEFB}"/>
              </a:ext>
            </a:extLst>
          </p:cNvPr>
          <p:cNvSpPr/>
          <p:nvPr/>
        </p:nvSpPr>
        <p:spPr>
          <a:xfrm>
            <a:off x="4622333" y="1682865"/>
            <a:ext cx="7374121" cy="496570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tx1"/>
                </a:solidFill>
              </a:rPr>
              <a:t>General Restrictions</a:t>
            </a:r>
          </a:p>
          <a:p>
            <a:r>
              <a:rPr lang="en-US" sz="1700" b="1" dirty="0">
                <a:solidFill>
                  <a:schemeClr val="tx1"/>
                </a:solidFill>
              </a:rPr>
              <a:t>General: </a:t>
            </a:r>
            <a:r>
              <a:rPr lang="en-US" sz="1700" dirty="0">
                <a:solidFill>
                  <a:schemeClr val="tx1"/>
                </a:solidFill>
              </a:rPr>
              <a:t>indoor or outdoor Patrols/Sections, social distancing, cough etiquette</a:t>
            </a:r>
            <a:endParaRPr lang="en-US" sz="1700" dirty="0">
              <a:solidFill>
                <a:schemeClr val="tx1"/>
              </a:solidFill>
              <a:cs typeface="Calibri"/>
            </a:endParaRPr>
          </a:p>
          <a:p>
            <a:r>
              <a:rPr lang="en-US" sz="1700" b="1" dirty="0">
                <a:solidFill>
                  <a:schemeClr val="tx1"/>
                </a:solidFill>
              </a:rPr>
              <a:t>Equipment: </a:t>
            </a:r>
            <a:r>
              <a:rPr lang="en-US" sz="1700" dirty="0">
                <a:solidFill>
                  <a:schemeClr val="tx1"/>
                </a:solidFill>
              </a:rPr>
              <a:t>dedicated PPE, minimise sharing of equipment, </a:t>
            </a:r>
            <a:endParaRPr lang="en-US" sz="1700" dirty="0">
              <a:solidFill>
                <a:schemeClr val="tx1"/>
              </a:solidFill>
              <a:cs typeface="Calibri"/>
            </a:endParaRPr>
          </a:p>
          <a:p>
            <a:r>
              <a:rPr lang="en-US" sz="1700" dirty="0">
                <a:solidFill>
                  <a:schemeClr val="tx1"/>
                </a:solidFill>
              </a:rPr>
              <a:t>all equipment sanitised before and after use with particular focus on harnesses, ropes</a:t>
            </a:r>
            <a:endParaRPr lang="en-US" sz="1700" dirty="0">
              <a:solidFill>
                <a:schemeClr val="tx1"/>
              </a:solidFill>
              <a:cs typeface="Calibri"/>
            </a:endParaRPr>
          </a:p>
          <a:p>
            <a:r>
              <a:rPr lang="en-AU" sz="1700" b="1" dirty="0">
                <a:solidFill>
                  <a:schemeClr val="tx1"/>
                </a:solidFill>
              </a:rPr>
              <a:t>Car-pooling: </a:t>
            </a:r>
            <a:r>
              <a:rPr lang="en-AU" sz="1700" dirty="0">
                <a:solidFill>
                  <a:schemeClr val="tx1"/>
                </a:solidFill>
              </a:rPr>
              <a:t>choice to car-pool should be by agreement between parents. Do not transport any member with respiratory symptoms.</a:t>
            </a:r>
            <a:endParaRPr lang="en-AU" sz="1700" u="sng" dirty="0">
              <a:solidFill>
                <a:schemeClr val="tx1"/>
              </a:solidFill>
              <a:cs typeface="Calibri"/>
            </a:endParaRPr>
          </a:p>
          <a:p>
            <a:r>
              <a:rPr lang="en-US" sz="1700" b="1" dirty="0">
                <a:solidFill>
                  <a:schemeClr val="tx1"/>
                </a:solidFill>
              </a:rPr>
              <a:t>Camping:</a:t>
            </a:r>
            <a:r>
              <a:rPr lang="en-US" sz="1700" dirty="0">
                <a:solidFill>
                  <a:schemeClr val="tx1"/>
                </a:solidFill>
              </a:rPr>
              <a:t> max 1 person/tent or 1 family/tent, no sharing of plated food or personal utensils, stringent adherence to Scout hygiene standards </a:t>
            </a:r>
          </a:p>
          <a:p>
            <a:r>
              <a:rPr lang="en-US" sz="1700" dirty="0">
                <a:solidFill>
                  <a:schemeClr val="tx1"/>
                </a:solidFill>
              </a:rPr>
              <a:t>AM and PM disinfecting/washing of ablution blocks whilst camping taking place – door handles, light switches, shared flat surfaces</a:t>
            </a:r>
            <a:endParaRPr lang="en-US" sz="1700" dirty="0">
              <a:solidFill>
                <a:schemeClr val="tx1"/>
              </a:solidFill>
              <a:cs typeface="Calibri"/>
            </a:endParaRPr>
          </a:p>
          <a:p>
            <a:r>
              <a:rPr lang="en-US" sz="1700" b="1" dirty="0">
                <a:solidFill>
                  <a:schemeClr val="tx1"/>
                </a:solidFill>
              </a:rPr>
              <a:t>Dens: </a:t>
            </a:r>
            <a:r>
              <a:rPr lang="en-US" sz="1700" dirty="0">
                <a:solidFill>
                  <a:schemeClr val="tx1"/>
                </a:solidFill>
              </a:rPr>
              <a:t>Council ok for leased premise, sanitiser available at entry, parent pick-up outside den, kitchens/food prep surfaces wiped down before and after meeting, washbasins, taps, light switches and door handles cleaned before and after each meeting</a:t>
            </a:r>
            <a:endParaRPr lang="en-US" sz="1700" dirty="0">
              <a:solidFill>
                <a:schemeClr val="tx1"/>
              </a:solidFill>
              <a:cs typeface="Calibri"/>
            </a:endParaRPr>
          </a:p>
          <a:p>
            <a:r>
              <a:rPr lang="en-US" sz="1700" b="1" dirty="0">
                <a:solidFill>
                  <a:schemeClr val="tx1"/>
                </a:solidFill>
              </a:rPr>
              <a:t>Illness: </a:t>
            </a:r>
            <a:r>
              <a:rPr lang="en-US" sz="1700" dirty="0">
                <a:solidFill>
                  <a:schemeClr val="tx1"/>
                </a:solidFill>
              </a:rPr>
              <a:t>no attendance, isolation and return home if become ill during camp or activity</a:t>
            </a:r>
            <a:endParaRPr lang="en-AU" sz="1700" dirty="0">
              <a:solidFill>
                <a:schemeClr val="tx1"/>
              </a:solidFill>
            </a:endParaRPr>
          </a:p>
        </p:txBody>
      </p:sp>
      <p:sp>
        <p:nvSpPr>
          <p:cNvPr id="5" name="Arrow: Chevron 4">
            <a:extLst>
              <a:ext uri="{FF2B5EF4-FFF2-40B4-BE49-F238E27FC236}">
                <a16:creationId xmlns:a16="http://schemas.microsoft.com/office/drawing/2014/main" id="{20A70FCE-3E39-43A6-A0A1-EB227769C462}"/>
              </a:ext>
            </a:extLst>
          </p:cNvPr>
          <p:cNvSpPr/>
          <p:nvPr/>
        </p:nvSpPr>
        <p:spPr>
          <a:xfrm>
            <a:off x="1825793" y="790934"/>
            <a:ext cx="10170661" cy="681994"/>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2</a:t>
            </a:r>
          </a:p>
          <a:p>
            <a:pPr algn="ctr"/>
            <a:r>
              <a:rPr lang="en-AU" b="1">
                <a:solidFill>
                  <a:schemeClr val="tx1"/>
                </a:solidFill>
              </a:rPr>
              <a:t>1 June – 2 July 2020</a:t>
            </a:r>
            <a:endParaRPr lang="en-AU" b="1">
              <a:solidFill>
                <a:schemeClr val="tx1"/>
              </a:solidFill>
              <a:cs typeface="Calibri"/>
            </a:endParaRPr>
          </a:p>
        </p:txBody>
      </p:sp>
      <p:sp>
        <p:nvSpPr>
          <p:cNvPr id="6" name="TextBox 5">
            <a:extLst>
              <a:ext uri="{FF2B5EF4-FFF2-40B4-BE49-F238E27FC236}">
                <a16:creationId xmlns:a16="http://schemas.microsoft.com/office/drawing/2014/main" id="{0AC13C22-C8CC-4850-A1E4-13A400F2479D}"/>
              </a:ext>
            </a:extLst>
          </p:cNvPr>
          <p:cNvSpPr txBox="1"/>
          <p:nvPr/>
        </p:nvSpPr>
        <p:spPr>
          <a:xfrm>
            <a:off x="1825793" y="224300"/>
            <a:ext cx="9516123" cy="461665"/>
          </a:xfrm>
          <a:prstGeom prst="rect">
            <a:avLst/>
          </a:prstGeom>
          <a:noFill/>
        </p:spPr>
        <p:txBody>
          <a:bodyPr wrap="square" rtlCol="0" anchor="t">
            <a:spAutoFit/>
          </a:bodyPr>
          <a:lstStyle/>
          <a:p>
            <a:r>
              <a:rPr lang="en-AU" sz="2400" b="1" dirty="0"/>
              <a:t>Scouts Queensland COVID-19 restrictions for Stage 2</a:t>
            </a:r>
          </a:p>
        </p:txBody>
      </p:sp>
      <p:sp>
        <p:nvSpPr>
          <p:cNvPr id="7" name="Rectangle: Rounded Corners 6">
            <a:extLst>
              <a:ext uri="{FF2B5EF4-FFF2-40B4-BE49-F238E27FC236}">
                <a16:creationId xmlns:a16="http://schemas.microsoft.com/office/drawing/2014/main" id="{EAE81F03-CDAD-4C97-BB4E-3BCF6C556E0A}"/>
              </a:ext>
            </a:extLst>
          </p:cNvPr>
          <p:cNvSpPr/>
          <p:nvPr/>
        </p:nvSpPr>
        <p:spPr>
          <a:xfrm>
            <a:off x="1825793" y="1682865"/>
            <a:ext cx="2560538" cy="496570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700" b="1" dirty="0">
                <a:solidFill>
                  <a:schemeClr val="tx1"/>
                </a:solidFill>
              </a:rPr>
              <a:t>Specific Restrictions</a:t>
            </a:r>
          </a:p>
          <a:p>
            <a:endParaRPr lang="en-US" sz="1700" b="1" dirty="0">
              <a:solidFill>
                <a:schemeClr val="tx1"/>
              </a:solidFill>
            </a:endParaRPr>
          </a:p>
          <a:p>
            <a:r>
              <a:rPr lang="en-US" sz="1700" b="1" dirty="0">
                <a:solidFill>
                  <a:schemeClr val="tx1"/>
                </a:solidFill>
              </a:rPr>
              <a:t>Gathering size:</a:t>
            </a:r>
            <a:r>
              <a:rPr lang="en-US" sz="1700" dirty="0">
                <a:solidFill>
                  <a:schemeClr val="tx1"/>
                </a:solidFill>
              </a:rPr>
              <a:t> No more than 20 people in outdoor activity patrols</a:t>
            </a:r>
            <a:endParaRPr lang="en-US" sz="1700" dirty="0">
              <a:solidFill>
                <a:schemeClr val="tx1"/>
              </a:solidFill>
              <a:cs typeface="Calibri"/>
            </a:endParaRPr>
          </a:p>
          <a:p>
            <a:endParaRPr lang="en-US" sz="1700" dirty="0">
              <a:solidFill>
                <a:schemeClr val="tx1"/>
              </a:solidFill>
            </a:endParaRPr>
          </a:p>
          <a:p>
            <a:r>
              <a:rPr lang="en-US" sz="1700" b="1" dirty="0">
                <a:solidFill>
                  <a:schemeClr val="tx1"/>
                </a:solidFill>
              </a:rPr>
              <a:t>Distance: </a:t>
            </a:r>
            <a:r>
              <a:rPr lang="en-AU" sz="1700" dirty="0">
                <a:solidFill>
                  <a:schemeClr val="tx1"/>
                </a:solidFill>
              </a:rPr>
              <a:t>Unlimited travel within </a:t>
            </a:r>
            <a:endParaRPr lang="en-US" sz="1700" dirty="0">
              <a:solidFill>
                <a:schemeClr val="tx1"/>
              </a:solidFill>
            </a:endParaRPr>
          </a:p>
          <a:p>
            <a:r>
              <a:rPr lang="en-AU" sz="1700" dirty="0">
                <a:solidFill>
                  <a:schemeClr val="tx1"/>
                </a:solidFill>
              </a:rPr>
              <a:t>Queensland </a:t>
            </a:r>
            <a:endParaRPr lang="en-US" sz="1700" dirty="0">
              <a:solidFill>
                <a:schemeClr val="tx1"/>
              </a:solidFill>
              <a:ea typeface="+mn-lt"/>
              <a:cs typeface="+mn-lt"/>
            </a:endParaRPr>
          </a:p>
          <a:p>
            <a:endParaRPr lang="en-US" sz="1700" b="1" dirty="0">
              <a:solidFill>
                <a:schemeClr val="tx1"/>
              </a:solidFill>
              <a:cs typeface="Calibri"/>
            </a:endParaRPr>
          </a:p>
          <a:p>
            <a:r>
              <a:rPr lang="en-US" sz="1700" b="1" dirty="0">
                <a:solidFill>
                  <a:schemeClr val="tx1"/>
                </a:solidFill>
              </a:rPr>
              <a:t>Equipment: </a:t>
            </a:r>
            <a:r>
              <a:rPr lang="en-US" sz="1700" dirty="0">
                <a:solidFill>
                  <a:schemeClr val="tx1"/>
                </a:solidFill>
              </a:rPr>
              <a:t>dedicated PPE, no sharing of equipment e.g. paddles, vests</a:t>
            </a:r>
            <a:endParaRPr lang="en-US" sz="1700" dirty="0">
              <a:solidFill>
                <a:schemeClr val="tx1"/>
              </a:solidFill>
              <a:cs typeface="Calibri"/>
            </a:endParaRPr>
          </a:p>
          <a:p>
            <a:endParaRPr lang="en-US" b="1" dirty="0">
              <a:solidFill>
                <a:schemeClr val="tx1"/>
              </a:solidFill>
            </a:endParaRPr>
          </a:p>
        </p:txBody>
      </p:sp>
    </p:spTree>
    <p:extLst>
      <p:ext uri="{BB962C8B-B14F-4D97-AF65-F5344CB8AC3E}">
        <p14:creationId xmlns:p14="http://schemas.microsoft.com/office/powerpoint/2010/main" val="395761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Chevron 9">
            <a:extLst>
              <a:ext uri="{FF2B5EF4-FFF2-40B4-BE49-F238E27FC236}">
                <a16:creationId xmlns:a16="http://schemas.microsoft.com/office/drawing/2014/main" id="{ACDC7906-7B19-43C5-BE6B-74A626D1A63D}"/>
              </a:ext>
            </a:extLst>
          </p:cNvPr>
          <p:cNvSpPr/>
          <p:nvPr/>
        </p:nvSpPr>
        <p:spPr>
          <a:xfrm>
            <a:off x="1788358" y="1187983"/>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1</a:t>
            </a:r>
          </a:p>
          <a:p>
            <a:pPr algn="ctr"/>
            <a:r>
              <a:rPr lang="en-AU" b="1" dirty="0">
                <a:solidFill>
                  <a:schemeClr val="bg2"/>
                </a:solidFill>
              </a:rPr>
              <a:t>15 May – 1 June 2020</a:t>
            </a:r>
            <a:endParaRPr lang="en-AU" b="1" dirty="0">
              <a:solidFill>
                <a:schemeClr val="bg2"/>
              </a:solidFill>
              <a:cs typeface="Calibri"/>
            </a:endParaRPr>
          </a:p>
        </p:txBody>
      </p:sp>
      <p:sp>
        <p:nvSpPr>
          <p:cNvPr id="11" name="Arrow: Chevron 10">
            <a:extLst>
              <a:ext uri="{FF2B5EF4-FFF2-40B4-BE49-F238E27FC236}">
                <a16:creationId xmlns:a16="http://schemas.microsoft.com/office/drawing/2014/main" id="{EA108A90-8E44-4A7B-911C-802400EC53B0}"/>
              </a:ext>
            </a:extLst>
          </p:cNvPr>
          <p:cNvSpPr/>
          <p:nvPr/>
        </p:nvSpPr>
        <p:spPr>
          <a:xfrm>
            <a:off x="5247736" y="1187984"/>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bg2"/>
                </a:solidFill>
              </a:rPr>
              <a:t>Stage 2</a:t>
            </a:r>
          </a:p>
          <a:p>
            <a:pPr algn="ctr"/>
            <a:r>
              <a:rPr lang="en-AU" b="1" dirty="0">
                <a:solidFill>
                  <a:schemeClr val="bg2"/>
                </a:solidFill>
              </a:rPr>
              <a:t>1 June – 2 July 2020</a:t>
            </a:r>
            <a:endParaRPr lang="en-AU" b="1" dirty="0">
              <a:solidFill>
                <a:schemeClr val="bg2"/>
              </a:solidFill>
              <a:cs typeface="Calibri"/>
            </a:endParaRPr>
          </a:p>
        </p:txBody>
      </p:sp>
      <p:sp>
        <p:nvSpPr>
          <p:cNvPr id="12" name="Arrow: Chevron 11">
            <a:extLst>
              <a:ext uri="{FF2B5EF4-FFF2-40B4-BE49-F238E27FC236}">
                <a16:creationId xmlns:a16="http://schemas.microsoft.com/office/drawing/2014/main" id="{D4D02176-D33B-40A3-8670-6A470EC384B7}"/>
              </a:ext>
            </a:extLst>
          </p:cNvPr>
          <p:cNvSpPr/>
          <p:nvPr/>
        </p:nvSpPr>
        <p:spPr>
          <a:xfrm>
            <a:off x="8707114" y="1187985"/>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3</a:t>
            </a:r>
          </a:p>
          <a:p>
            <a:pPr algn="ctr"/>
            <a:r>
              <a:rPr lang="en-AU" b="1" dirty="0">
                <a:solidFill>
                  <a:schemeClr val="tx1"/>
                </a:solidFill>
              </a:rPr>
              <a:t>3 July – 30 September 2020</a:t>
            </a:r>
            <a:endParaRPr lang="en-AU" b="1" dirty="0">
              <a:solidFill>
                <a:schemeClr val="tx1"/>
              </a:solidFill>
              <a:cs typeface="Calibri"/>
            </a:endParaRPr>
          </a:p>
        </p:txBody>
      </p:sp>
      <p:sp>
        <p:nvSpPr>
          <p:cNvPr id="13" name="Rectangle: Rounded Corners 12">
            <a:extLst>
              <a:ext uri="{FF2B5EF4-FFF2-40B4-BE49-F238E27FC236}">
                <a16:creationId xmlns:a16="http://schemas.microsoft.com/office/drawing/2014/main" id="{64EED3B2-F54D-479B-B179-747764AE86D2}"/>
              </a:ext>
            </a:extLst>
          </p:cNvPr>
          <p:cNvSpPr/>
          <p:nvPr/>
        </p:nvSpPr>
        <p:spPr>
          <a:xfrm>
            <a:off x="8707114" y="2438040"/>
            <a:ext cx="3251771" cy="4196994"/>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endParaRPr lang="en-AU" dirty="0">
              <a:solidFill>
                <a:schemeClr val="tx1"/>
              </a:solidFill>
              <a:cs typeface="Calibri"/>
            </a:endParaRPr>
          </a:p>
          <a:p>
            <a:pPr algn="ctr"/>
            <a:r>
              <a:rPr lang="en-AU" dirty="0">
                <a:solidFill>
                  <a:schemeClr val="tx1"/>
                </a:solidFill>
              </a:rPr>
              <a:t>Scouting@Home</a:t>
            </a:r>
            <a:endParaRPr lang="en-AU" dirty="0">
              <a:solidFill>
                <a:schemeClr val="tx1"/>
              </a:solidFill>
              <a:cs typeface="Calibri"/>
            </a:endParaRPr>
          </a:p>
          <a:p>
            <a:pPr algn="ctr"/>
            <a:endParaRPr lang="en-AU" dirty="0">
              <a:solidFill>
                <a:schemeClr val="tx1"/>
              </a:solidFill>
              <a:cs typeface="Calibri"/>
            </a:endParaRPr>
          </a:p>
          <a:p>
            <a:pPr algn="ctr"/>
            <a:r>
              <a:rPr lang="en-AU" dirty="0">
                <a:solidFill>
                  <a:schemeClr val="tx1"/>
                </a:solidFill>
              </a:rPr>
              <a:t>All indoor activities*</a:t>
            </a:r>
            <a:endParaRPr lang="en-AU" dirty="0">
              <a:solidFill>
                <a:schemeClr val="tx1"/>
              </a:solidFill>
              <a:cs typeface="Calibri"/>
            </a:endParaRPr>
          </a:p>
          <a:p>
            <a:pPr algn="ctr"/>
            <a:r>
              <a:rPr lang="en-AU" dirty="0">
                <a:solidFill>
                  <a:schemeClr val="tx1"/>
                </a:solidFill>
              </a:rPr>
              <a:t>All outdoor activities*</a:t>
            </a:r>
            <a:endParaRPr lang="en-AU" dirty="0">
              <a:solidFill>
                <a:schemeClr val="tx1"/>
              </a:solidFill>
              <a:cs typeface="Calibri"/>
            </a:endParaRPr>
          </a:p>
          <a:p>
            <a:pPr algn="ctr"/>
            <a:r>
              <a:rPr lang="en-AU" dirty="0">
                <a:solidFill>
                  <a:schemeClr val="tx1"/>
                </a:solidFill>
                <a:ea typeface="+mn-lt"/>
                <a:cs typeface="+mn-lt"/>
              </a:rPr>
              <a:t>Unlimited travel </a:t>
            </a:r>
          </a:p>
          <a:p>
            <a:pPr algn="ctr"/>
            <a:r>
              <a:rPr lang="en-AU" dirty="0">
                <a:solidFill>
                  <a:schemeClr val="tx1"/>
                </a:solidFill>
                <a:ea typeface="+mn-lt"/>
                <a:cs typeface="+mn-lt"/>
              </a:rPr>
              <a:t>within Queensland</a:t>
            </a:r>
            <a:r>
              <a:rPr lang="en-AU" dirty="0">
                <a:solidFill>
                  <a:schemeClr val="tx1"/>
                </a:solidFill>
              </a:rPr>
              <a:t> and some interstate travel </a:t>
            </a:r>
            <a:endParaRPr lang="en-AU"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a:t>
            </a:r>
            <a:endParaRPr lang="en-US" dirty="0">
              <a:solidFill>
                <a:schemeClr val="tx1"/>
              </a:solidFill>
              <a:cs typeface="Calibri"/>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14" name="TextBox 13">
            <a:extLst>
              <a:ext uri="{FF2B5EF4-FFF2-40B4-BE49-F238E27FC236}">
                <a16:creationId xmlns:a16="http://schemas.microsoft.com/office/drawing/2014/main" id="{C744FB82-068F-45C6-9626-6B52C779E35B}"/>
              </a:ext>
            </a:extLst>
          </p:cNvPr>
          <p:cNvSpPr txBox="1"/>
          <p:nvPr/>
        </p:nvSpPr>
        <p:spPr>
          <a:xfrm>
            <a:off x="1788358" y="368754"/>
            <a:ext cx="8169375" cy="461665"/>
          </a:xfrm>
          <a:prstGeom prst="rect">
            <a:avLst/>
          </a:prstGeom>
          <a:noFill/>
        </p:spPr>
        <p:txBody>
          <a:bodyPr wrap="square" rtlCol="0">
            <a:spAutoFit/>
          </a:bodyPr>
          <a:lstStyle/>
          <a:p>
            <a:r>
              <a:rPr lang="en-AU" sz="2400" b="1"/>
              <a:t>Scouts Queensland easing of COVID-19 restrictions</a:t>
            </a:r>
          </a:p>
        </p:txBody>
      </p:sp>
      <p:sp>
        <p:nvSpPr>
          <p:cNvPr id="2" name="Rectangle: Rounded Corners 1">
            <a:extLst>
              <a:ext uri="{FF2B5EF4-FFF2-40B4-BE49-F238E27FC236}">
                <a16:creationId xmlns:a16="http://schemas.microsoft.com/office/drawing/2014/main" id="{F98B5126-C38A-44D5-9C7F-29A770A11CC8}"/>
              </a:ext>
            </a:extLst>
          </p:cNvPr>
          <p:cNvSpPr/>
          <p:nvPr/>
        </p:nvSpPr>
        <p:spPr>
          <a:xfrm>
            <a:off x="1801679" y="2438040"/>
            <a:ext cx="3251771" cy="4196993"/>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Scouting@Home</a:t>
            </a:r>
          </a:p>
          <a:p>
            <a:pPr algn="ctr"/>
            <a:endParaRPr lang="en-AU" dirty="0">
              <a:solidFill>
                <a:schemeClr val="bg2"/>
              </a:solidFill>
            </a:endParaRPr>
          </a:p>
          <a:p>
            <a:pPr algn="ctr"/>
            <a:r>
              <a:rPr lang="en-AU" dirty="0">
                <a:solidFill>
                  <a:schemeClr val="bg2"/>
                </a:solidFill>
              </a:rPr>
              <a:t>Supplemented by </a:t>
            </a:r>
          </a:p>
          <a:p>
            <a:pPr algn="ctr"/>
            <a:r>
              <a:rPr lang="en-AU" dirty="0">
                <a:solidFill>
                  <a:schemeClr val="bg2"/>
                </a:solidFill>
              </a:rPr>
              <a:t>outdoor activities* of </a:t>
            </a:r>
            <a:r>
              <a:rPr lang="en-AU" b="1" dirty="0">
                <a:solidFill>
                  <a:schemeClr val="bg2"/>
                </a:solidFill>
              </a:rPr>
              <a:t>n</a:t>
            </a:r>
            <a:r>
              <a:rPr lang="en-US" b="1" dirty="0">
                <a:solidFill>
                  <a:schemeClr val="bg2"/>
                </a:solidFill>
              </a:rPr>
              <a:t>o more than 10 people</a:t>
            </a:r>
            <a:r>
              <a:rPr lang="en-US" dirty="0">
                <a:solidFill>
                  <a:schemeClr val="bg2"/>
                </a:solidFill>
              </a:rPr>
              <a:t>, social distancing. </a:t>
            </a:r>
          </a:p>
          <a:p>
            <a:pPr algn="ctr"/>
            <a:endParaRPr lang="en-AU" dirty="0">
              <a:solidFill>
                <a:schemeClr val="bg2"/>
              </a:solidFill>
            </a:endParaRPr>
          </a:p>
          <a:p>
            <a:pPr algn="ctr"/>
            <a:r>
              <a:rPr lang="en-AU" dirty="0">
                <a:solidFill>
                  <a:schemeClr val="bg2"/>
                </a:solidFill>
              </a:rPr>
              <a:t>Outdoors activities - all non-OAS and nominated OAS incl bushwalking, sailing, cycling, mountain biking, kayaking, canoeing, sea kayaking, SUP</a:t>
            </a:r>
          </a:p>
          <a:p>
            <a:pPr algn="ctr"/>
            <a:r>
              <a:rPr lang="en-AU" dirty="0">
                <a:solidFill>
                  <a:schemeClr val="bg2"/>
                </a:solidFill>
              </a:rPr>
              <a:t>NO camping, </a:t>
            </a:r>
            <a:endParaRPr lang="en-US" dirty="0">
              <a:solidFill>
                <a:schemeClr val="bg2"/>
              </a:solidFill>
            </a:endParaRPr>
          </a:p>
          <a:p>
            <a:pPr algn="ctr"/>
            <a:r>
              <a:rPr lang="en-AU" dirty="0">
                <a:solidFill>
                  <a:schemeClr val="bg2"/>
                </a:solidFill>
              </a:rPr>
              <a:t>NO Scout Den for activities</a:t>
            </a:r>
          </a:p>
          <a:p>
            <a:pPr algn="ctr"/>
            <a:r>
              <a:rPr lang="en-AU" dirty="0">
                <a:solidFill>
                  <a:schemeClr val="bg2"/>
                </a:solidFill>
              </a:rPr>
              <a:t>*Restrictions apply</a:t>
            </a:r>
          </a:p>
        </p:txBody>
      </p:sp>
      <p:sp>
        <p:nvSpPr>
          <p:cNvPr id="3" name="Rectangle: Rounded Corners 2">
            <a:extLst>
              <a:ext uri="{FF2B5EF4-FFF2-40B4-BE49-F238E27FC236}">
                <a16:creationId xmlns:a16="http://schemas.microsoft.com/office/drawing/2014/main" id="{C1F9ACCB-F069-4688-BEC9-F5EC8840846C}"/>
              </a:ext>
            </a:extLst>
          </p:cNvPr>
          <p:cNvSpPr/>
          <p:nvPr/>
        </p:nvSpPr>
        <p:spPr>
          <a:xfrm>
            <a:off x="5243141" y="2437708"/>
            <a:ext cx="3251771" cy="4196994"/>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2"/>
                </a:solidFill>
              </a:rPr>
              <a:t>Face to face Scouting  with</a:t>
            </a:r>
          </a:p>
          <a:p>
            <a:pPr algn="ctr"/>
            <a:r>
              <a:rPr lang="en-AU" dirty="0">
                <a:solidFill>
                  <a:schemeClr val="bg2"/>
                </a:solidFill>
              </a:rPr>
              <a:t>Scouting@Home to limit face to face numbers</a:t>
            </a:r>
            <a:endParaRPr lang="en-AU" dirty="0">
              <a:solidFill>
                <a:schemeClr val="bg2"/>
              </a:solidFill>
              <a:cs typeface="Calibri"/>
            </a:endParaRPr>
          </a:p>
          <a:p>
            <a:pPr algn="ctr"/>
            <a:endParaRPr lang="en-AU" dirty="0">
              <a:solidFill>
                <a:schemeClr val="bg2"/>
              </a:solidFill>
            </a:endParaRPr>
          </a:p>
          <a:p>
            <a:pPr algn="ctr"/>
            <a:r>
              <a:rPr lang="en-AU" dirty="0">
                <a:solidFill>
                  <a:schemeClr val="bg2"/>
                </a:solidFill>
              </a:rPr>
              <a:t>All indoor activities*</a:t>
            </a:r>
            <a:endParaRPr lang="en-US" dirty="0">
              <a:solidFill>
                <a:schemeClr val="bg2"/>
              </a:solidFill>
            </a:endParaRPr>
          </a:p>
          <a:p>
            <a:pPr algn="ctr"/>
            <a:r>
              <a:rPr lang="en-AU" dirty="0">
                <a:solidFill>
                  <a:schemeClr val="bg2"/>
                </a:solidFill>
              </a:rPr>
              <a:t>All outdoor activities* </a:t>
            </a:r>
            <a:endParaRPr lang="en-US" dirty="0">
              <a:solidFill>
                <a:schemeClr val="bg2"/>
              </a:solidFill>
            </a:endParaRPr>
          </a:p>
          <a:p>
            <a:pPr algn="ctr"/>
            <a:r>
              <a:rPr lang="en-AU" dirty="0">
                <a:solidFill>
                  <a:schemeClr val="bg2"/>
                </a:solidFill>
              </a:rPr>
              <a:t>Unlimited travel</a:t>
            </a:r>
            <a:endParaRPr lang="en-AU" dirty="0">
              <a:solidFill>
                <a:schemeClr val="bg2"/>
              </a:solidFill>
              <a:cs typeface="Calibri"/>
            </a:endParaRPr>
          </a:p>
          <a:p>
            <a:pPr algn="ctr"/>
            <a:r>
              <a:rPr lang="en-AU" dirty="0">
                <a:solidFill>
                  <a:schemeClr val="bg2"/>
                </a:solidFill>
              </a:rPr>
              <a:t> within Queensland, </a:t>
            </a:r>
            <a:endParaRPr lang="en-AU" dirty="0">
              <a:solidFill>
                <a:schemeClr val="bg2"/>
              </a:solidFill>
              <a:ea typeface="+mn-lt"/>
              <a:cs typeface="+mn-lt"/>
            </a:endParaRPr>
          </a:p>
          <a:p>
            <a:pPr algn="ctr"/>
            <a:r>
              <a:rPr lang="en-AU" b="1" dirty="0">
                <a:solidFill>
                  <a:schemeClr val="bg2"/>
                </a:solidFill>
              </a:rPr>
              <a:t>N</a:t>
            </a:r>
            <a:r>
              <a:rPr lang="en-US" b="1" dirty="0">
                <a:solidFill>
                  <a:schemeClr val="bg2"/>
                </a:solidFill>
              </a:rPr>
              <a:t>o more than 20 people</a:t>
            </a:r>
            <a:r>
              <a:rPr lang="en-US" dirty="0">
                <a:solidFill>
                  <a:schemeClr val="bg2"/>
                </a:solidFill>
              </a:rPr>
              <a:t>, social distancing, cough etiquette.</a:t>
            </a:r>
            <a:endParaRPr lang="en-US" dirty="0">
              <a:solidFill>
                <a:schemeClr val="bg2"/>
              </a:solidFill>
              <a:cs typeface="Calibri"/>
            </a:endParaRPr>
          </a:p>
          <a:p>
            <a:pPr algn="ctr"/>
            <a:endParaRPr lang="en-AU" dirty="0">
              <a:solidFill>
                <a:schemeClr val="bg2"/>
              </a:solidFill>
            </a:endParaRPr>
          </a:p>
          <a:p>
            <a:pPr algn="ctr"/>
            <a:r>
              <a:rPr lang="en-AU" dirty="0">
                <a:solidFill>
                  <a:schemeClr val="bg2"/>
                </a:solidFill>
              </a:rPr>
              <a:t>Camping*</a:t>
            </a:r>
            <a:endParaRPr lang="en-AU" dirty="0">
              <a:solidFill>
                <a:schemeClr val="bg2"/>
              </a:solidFill>
              <a:cs typeface="Calibri"/>
            </a:endParaRPr>
          </a:p>
          <a:p>
            <a:pPr algn="ctr"/>
            <a:r>
              <a:rPr lang="en-AU" dirty="0">
                <a:solidFill>
                  <a:schemeClr val="bg2"/>
                </a:solidFill>
              </a:rPr>
              <a:t>Use of the Scout Den*</a:t>
            </a:r>
            <a:endParaRPr lang="en-AU" dirty="0">
              <a:solidFill>
                <a:schemeClr val="bg2"/>
              </a:solidFill>
              <a:cs typeface="Calibri"/>
            </a:endParaRPr>
          </a:p>
          <a:p>
            <a:pPr algn="ctr"/>
            <a:r>
              <a:rPr lang="en-AU" dirty="0">
                <a:solidFill>
                  <a:schemeClr val="bg2"/>
                </a:solidFill>
              </a:rPr>
              <a:t>*Restrictions apply</a:t>
            </a:r>
            <a:endParaRPr lang="en-AU" dirty="0">
              <a:solidFill>
                <a:schemeClr val="bg2"/>
              </a:solidFill>
              <a:cs typeface="Calibri"/>
            </a:endParaRPr>
          </a:p>
        </p:txBody>
      </p:sp>
    </p:spTree>
    <p:extLst>
      <p:ext uri="{BB962C8B-B14F-4D97-AF65-F5344CB8AC3E}">
        <p14:creationId xmlns:p14="http://schemas.microsoft.com/office/powerpoint/2010/main" val="327424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82E63D78-F293-40A0-BB45-0149A282B4B1}"/>
              </a:ext>
            </a:extLst>
          </p:cNvPr>
          <p:cNvSpPr/>
          <p:nvPr/>
        </p:nvSpPr>
        <p:spPr>
          <a:xfrm>
            <a:off x="1896108" y="897848"/>
            <a:ext cx="10066593" cy="793936"/>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Stage 3</a:t>
            </a:r>
          </a:p>
          <a:p>
            <a:pPr algn="ctr"/>
            <a:r>
              <a:rPr lang="en-AU" b="1" dirty="0">
                <a:solidFill>
                  <a:schemeClr val="tx1"/>
                </a:solidFill>
              </a:rPr>
              <a:t>3 July – 30 September 2020</a:t>
            </a:r>
          </a:p>
        </p:txBody>
      </p:sp>
      <p:sp>
        <p:nvSpPr>
          <p:cNvPr id="5" name="TextBox 4">
            <a:extLst>
              <a:ext uri="{FF2B5EF4-FFF2-40B4-BE49-F238E27FC236}">
                <a16:creationId xmlns:a16="http://schemas.microsoft.com/office/drawing/2014/main" id="{FE02EE5A-06E7-4299-AA14-5EA39F0E47FD}"/>
              </a:ext>
            </a:extLst>
          </p:cNvPr>
          <p:cNvSpPr txBox="1"/>
          <p:nvPr/>
        </p:nvSpPr>
        <p:spPr>
          <a:xfrm>
            <a:off x="1896761" y="199421"/>
            <a:ext cx="6685177" cy="461665"/>
          </a:xfrm>
          <a:prstGeom prst="rect">
            <a:avLst/>
          </a:prstGeom>
          <a:noFill/>
        </p:spPr>
        <p:txBody>
          <a:bodyPr wrap="square" rtlCol="0">
            <a:spAutoFit/>
          </a:bodyPr>
          <a:lstStyle/>
          <a:p>
            <a:r>
              <a:rPr lang="en-AU" sz="2400" b="1"/>
              <a:t>Scouts Queensland COVID-19 restrictions Stage 3</a:t>
            </a:r>
          </a:p>
        </p:txBody>
      </p:sp>
      <p:sp>
        <p:nvSpPr>
          <p:cNvPr id="6" name="Rectangle: Rounded Corners 5">
            <a:extLst>
              <a:ext uri="{FF2B5EF4-FFF2-40B4-BE49-F238E27FC236}">
                <a16:creationId xmlns:a16="http://schemas.microsoft.com/office/drawing/2014/main" id="{7FE1079F-44D8-478C-9BDA-1957D334DB1F}"/>
              </a:ext>
            </a:extLst>
          </p:cNvPr>
          <p:cNvSpPr/>
          <p:nvPr/>
        </p:nvSpPr>
        <p:spPr>
          <a:xfrm>
            <a:off x="1896110" y="1928546"/>
            <a:ext cx="2560480" cy="4777756"/>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Specific Restrictions</a:t>
            </a:r>
          </a:p>
          <a:p>
            <a:endParaRPr lang="en-US" sz="1400" b="1" dirty="0">
              <a:solidFill>
                <a:schemeClr val="tx1"/>
              </a:solidFill>
            </a:endParaRPr>
          </a:p>
          <a:p>
            <a:r>
              <a:rPr lang="en-US" sz="1600" b="1" dirty="0">
                <a:solidFill>
                  <a:schemeClr val="tx1"/>
                </a:solidFill>
              </a:rPr>
              <a:t>Gathering size:</a:t>
            </a:r>
            <a:r>
              <a:rPr lang="en-US" sz="1600" dirty="0">
                <a:solidFill>
                  <a:schemeClr val="tx1"/>
                </a:solidFill>
              </a:rPr>
              <a:t> 50 - 100 people depending on area – 4sq m or 2sq m rule </a:t>
            </a:r>
            <a:endParaRPr lang="en-US" sz="1600" dirty="0">
              <a:solidFill>
                <a:schemeClr val="tx1"/>
              </a:solidFill>
              <a:cs typeface="Calibri"/>
            </a:endParaRPr>
          </a:p>
          <a:p>
            <a:endParaRPr lang="en-US" sz="1600" dirty="0">
              <a:solidFill>
                <a:schemeClr val="tx1"/>
              </a:solidFill>
            </a:endParaRPr>
          </a:p>
          <a:p>
            <a:r>
              <a:rPr lang="en-US" sz="1600" b="1" dirty="0">
                <a:solidFill>
                  <a:schemeClr val="tx1"/>
                </a:solidFill>
              </a:rPr>
              <a:t>Distance: </a:t>
            </a:r>
            <a:r>
              <a:rPr lang="en-AU" sz="1600" dirty="0">
                <a:solidFill>
                  <a:schemeClr val="tx1"/>
                </a:solidFill>
              </a:rPr>
              <a:t>Unlimited travel </a:t>
            </a:r>
            <a:endParaRPr lang="en-US" sz="1600" dirty="0">
              <a:solidFill>
                <a:schemeClr val="tx1"/>
              </a:solidFill>
              <a:ea typeface="+mn-lt"/>
              <a:cs typeface="+mn-lt"/>
            </a:endParaRPr>
          </a:p>
          <a:p>
            <a:r>
              <a:rPr lang="en-AU" sz="1600" dirty="0">
                <a:solidFill>
                  <a:schemeClr val="tx1"/>
                </a:solidFill>
              </a:rPr>
              <a:t>within Queensland</a:t>
            </a:r>
            <a:r>
              <a:rPr lang="en-AU" sz="1600" dirty="0">
                <a:solidFill>
                  <a:schemeClr val="tx1"/>
                </a:solidFill>
                <a:ea typeface="+mn-lt"/>
                <a:cs typeface="+mn-lt"/>
              </a:rPr>
              <a:t> </a:t>
            </a:r>
          </a:p>
          <a:p>
            <a:r>
              <a:rPr lang="en-AU" sz="1600" dirty="0">
                <a:solidFill>
                  <a:schemeClr val="tx1"/>
                </a:solidFill>
                <a:ea typeface="+mn-lt"/>
                <a:cs typeface="+mn-lt"/>
              </a:rPr>
              <a:t>and state borders currently open except </a:t>
            </a:r>
            <a:r>
              <a:rPr lang="en-AU" sz="1600">
                <a:solidFill>
                  <a:schemeClr val="tx1"/>
                </a:solidFill>
                <a:ea typeface="+mn-lt"/>
                <a:cs typeface="+mn-lt"/>
              </a:rPr>
              <a:t>for Victoria and parts of NSW</a:t>
            </a:r>
            <a:endParaRPr lang="en-AU" sz="1600" dirty="0">
              <a:solidFill>
                <a:schemeClr val="tx1"/>
              </a:solidFill>
              <a:ea typeface="+mn-lt"/>
              <a:cs typeface="+mn-lt"/>
            </a:endParaRPr>
          </a:p>
          <a:p>
            <a:endParaRPr lang="en-US" sz="1600" b="1" dirty="0">
              <a:solidFill>
                <a:schemeClr val="tx1"/>
              </a:solidFill>
              <a:cs typeface="Calibri"/>
            </a:endParaRPr>
          </a:p>
          <a:p>
            <a:r>
              <a:rPr lang="en-US" sz="1600" b="1" dirty="0">
                <a:solidFill>
                  <a:schemeClr val="tx1"/>
                </a:solidFill>
              </a:rPr>
              <a:t>Equipment: </a:t>
            </a:r>
            <a:r>
              <a:rPr lang="en-US" sz="1600" dirty="0">
                <a:solidFill>
                  <a:schemeClr val="tx1"/>
                </a:solidFill>
              </a:rPr>
              <a:t>dedicated PPE, no sharing of equipment e.g. paddles, vests</a:t>
            </a:r>
            <a:endParaRPr lang="en-US" sz="1600" dirty="0">
              <a:solidFill>
                <a:schemeClr val="tx1"/>
              </a:solidFill>
              <a:cs typeface="Calibri"/>
            </a:endParaRPr>
          </a:p>
          <a:p>
            <a:endParaRPr lang="en-US" b="1" dirty="0">
              <a:solidFill>
                <a:schemeClr val="tx1"/>
              </a:solidFill>
            </a:endParaRPr>
          </a:p>
        </p:txBody>
      </p:sp>
      <p:sp>
        <p:nvSpPr>
          <p:cNvPr id="7" name="Rectangle: Rounded Corners 6">
            <a:extLst>
              <a:ext uri="{FF2B5EF4-FFF2-40B4-BE49-F238E27FC236}">
                <a16:creationId xmlns:a16="http://schemas.microsoft.com/office/drawing/2014/main" id="{1E949694-62BE-4B5D-9164-C9747E055727}"/>
              </a:ext>
            </a:extLst>
          </p:cNvPr>
          <p:cNvSpPr/>
          <p:nvPr/>
        </p:nvSpPr>
        <p:spPr>
          <a:xfrm>
            <a:off x="4607511" y="1855433"/>
            <a:ext cx="7355191" cy="485086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tx1"/>
                </a:solidFill>
              </a:rPr>
              <a:t>General Restrictions</a:t>
            </a:r>
          </a:p>
          <a:p>
            <a:r>
              <a:rPr lang="en-US" sz="1700" b="1" dirty="0">
                <a:solidFill>
                  <a:schemeClr val="tx1"/>
                </a:solidFill>
              </a:rPr>
              <a:t>General: </a:t>
            </a:r>
            <a:r>
              <a:rPr lang="en-US" sz="1700" dirty="0">
                <a:solidFill>
                  <a:schemeClr val="tx1"/>
                </a:solidFill>
              </a:rPr>
              <a:t>indoor or outdoor Patrols/Sections, social distancing, cough etiquette</a:t>
            </a:r>
            <a:endParaRPr lang="en-US" sz="1700" dirty="0">
              <a:solidFill>
                <a:schemeClr val="tx1"/>
              </a:solidFill>
              <a:cs typeface="Calibri"/>
            </a:endParaRPr>
          </a:p>
          <a:p>
            <a:r>
              <a:rPr lang="en-US" sz="1700" b="1" dirty="0">
                <a:solidFill>
                  <a:schemeClr val="tx1"/>
                </a:solidFill>
              </a:rPr>
              <a:t>Equipment: </a:t>
            </a:r>
            <a:r>
              <a:rPr lang="en-US" sz="1700" dirty="0">
                <a:solidFill>
                  <a:schemeClr val="tx1"/>
                </a:solidFill>
              </a:rPr>
              <a:t>dedicated PPE, minimise sharing of equipment, all equipment sanitised before and after use with particular focus on harnesses, ropes</a:t>
            </a:r>
            <a:endParaRPr lang="en-US" sz="1700" dirty="0">
              <a:solidFill>
                <a:schemeClr val="tx1"/>
              </a:solidFill>
              <a:cs typeface="Calibri"/>
            </a:endParaRPr>
          </a:p>
          <a:p>
            <a:r>
              <a:rPr lang="en-AU" sz="1700" b="1" dirty="0">
                <a:solidFill>
                  <a:schemeClr val="tx1"/>
                </a:solidFill>
              </a:rPr>
              <a:t>Car-pooling: </a:t>
            </a:r>
            <a:r>
              <a:rPr lang="en-AU" sz="1700" dirty="0">
                <a:solidFill>
                  <a:schemeClr val="tx1"/>
                </a:solidFill>
              </a:rPr>
              <a:t>choice to car-pool should be by agreement between parents. Do not transport any member with respiratory symptoms.</a:t>
            </a:r>
            <a:endParaRPr lang="en-AU" sz="1700" u="sng" dirty="0">
              <a:solidFill>
                <a:schemeClr val="tx1"/>
              </a:solidFill>
              <a:cs typeface="Calibri"/>
            </a:endParaRPr>
          </a:p>
          <a:p>
            <a:r>
              <a:rPr lang="en-US" sz="1700" b="1" dirty="0">
                <a:solidFill>
                  <a:schemeClr val="tx1"/>
                </a:solidFill>
              </a:rPr>
              <a:t>Camping:</a:t>
            </a:r>
            <a:r>
              <a:rPr lang="en-US" sz="1700" dirty="0">
                <a:solidFill>
                  <a:schemeClr val="tx1"/>
                </a:solidFill>
              </a:rPr>
              <a:t> max 1 person per 2 m</a:t>
            </a:r>
            <a:r>
              <a:rPr lang="en-US" sz="1700" baseline="30000" dirty="0">
                <a:solidFill>
                  <a:schemeClr val="tx1"/>
                </a:solidFill>
              </a:rPr>
              <a:t>2</a:t>
            </a:r>
            <a:r>
              <a:rPr lang="en-US" sz="1700" dirty="0">
                <a:solidFill>
                  <a:schemeClr val="tx1"/>
                </a:solidFill>
              </a:rPr>
              <a:t> of tent floor space or 1 family/tent, no sharing of plated food or personal utensils, stringent adherence to Scout hygiene standards (refer QBSI 7.14)</a:t>
            </a:r>
            <a:endParaRPr lang="en-US" sz="1700" dirty="0">
              <a:solidFill>
                <a:schemeClr val="tx1"/>
              </a:solidFill>
              <a:cs typeface="Calibri"/>
            </a:endParaRPr>
          </a:p>
          <a:p>
            <a:r>
              <a:rPr lang="en-US" sz="1700" dirty="0">
                <a:solidFill>
                  <a:schemeClr val="tx1"/>
                </a:solidFill>
              </a:rPr>
              <a:t>AM and PM disinfecting/washing of ablution blocks whilst camping taking place – door handles, light switches, shared flat surfaces</a:t>
            </a:r>
            <a:endParaRPr lang="en-US" sz="1700" dirty="0">
              <a:solidFill>
                <a:schemeClr val="tx1"/>
              </a:solidFill>
              <a:cs typeface="Calibri"/>
            </a:endParaRPr>
          </a:p>
          <a:p>
            <a:r>
              <a:rPr lang="en-US" sz="1700" b="1" dirty="0">
                <a:solidFill>
                  <a:schemeClr val="tx1"/>
                </a:solidFill>
              </a:rPr>
              <a:t>Dens:  </a:t>
            </a:r>
            <a:r>
              <a:rPr lang="en-US" sz="1700" dirty="0">
                <a:solidFill>
                  <a:schemeClr val="tx1"/>
                </a:solidFill>
              </a:rPr>
              <a:t>Council ok for leased premise, sanitiser available at entry, parent pick-up outside den, kitchens/food prep surfaces wiped down before and after meeting, washbasins, taps, light switches and door handles cleaned before and after each meeting</a:t>
            </a:r>
            <a:endParaRPr lang="en-US" sz="1700" dirty="0">
              <a:solidFill>
                <a:schemeClr val="tx1"/>
              </a:solidFill>
              <a:cs typeface="Calibri"/>
            </a:endParaRPr>
          </a:p>
          <a:p>
            <a:r>
              <a:rPr lang="en-US" sz="1700" b="1" dirty="0">
                <a:solidFill>
                  <a:schemeClr val="tx1"/>
                </a:solidFill>
              </a:rPr>
              <a:t>Illness: </a:t>
            </a:r>
            <a:r>
              <a:rPr lang="en-US" sz="1700" dirty="0">
                <a:solidFill>
                  <a:schemeClr val="tx1"/>
                </a:solidFill>
              </a:rPr>
              <a:t>no attendance, isolation and return home if become ill during camp or activity</a:t>
            </a:r>
            <a:endParaRPr lang="en-AU" sz="1700" dirty="0">
              <a:solidFill>
                <a:schemeClr val="tx1"/>
              </a:solidFill>
            </a:endParaRPr>
          </a:p>
        </p:txBody>
      </p:sp>
    </p:spTree>
    <p:extLst>
      <p:ext uri="{BB962C8B-B14F-4D97-AF65-F5344CB8AC3E}">
        <p14:creationId xmlns:p14="http://schemas.microsoft.com/office/powerpoint/2010/main" val="3671321070"/>
      </p:ext>
    </p:extLst>
  </p:cSld>
  <p:clrMapOvr>
    <a:masterClrMapping/>
  </p:clrMapOvr>
</p:sld>
</file>

<file path=ppt/theme/theme1.xml><?xml version="1.0" encoding="utf-8"?>
<a:theme xmlns:a="http://schemas.openxmlformats.org/drawingml/2006/main" name="Theme ScoutsQl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ScoutsQld" id="{3CD87021-A37B-4AD5-95B9-2A20CDE32553}" vid="{8CD78039-9F6F-4C87-9CCF-1D35361DCA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E19ABCCFF849458C7B6FA1B529E95A" ma:contentTypeVersion="6" ma:contentTypeDescription="Create a new document." ma:contentTypeScope="" ma:versionID="2dfaeed54617a24b9aadc4779948c9d7">
  <xsd:schema xmlns:xsd="http://www.w3.org/2001/XMLSchema" xmlns:xs="http://www.w3.org/2001/XMLSchema" xmlns:p="http://schemas.microsoft.com/office/2006/metadata/properties" xmlns:ns2="948b58b4-fd52-4d3f-8cf4-f46d77bb314e" xmlns:ns3="2ff535d5-eb9e-4063-bfb2-37e85cc788e6" targetNamespace="http://schemas.microsoft.com/office/2006/metadata/properties" ma:root="true" ma:fieldsID="8b511b47cb6d67cab4a801e64aea8090" ns2:_="" ns3:_="">
    <xsd:import namespace="948b58b4-fd52-4d3f-8cf4-f46d77bb314e"/>
    <xsd:import namespace="2ff535d5-eb9e-4063-bfb2-37e85cc788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8b58b4-fd52-4d3f-8cf4-f46d77bb31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f535d5-eb9e-4063-bfb2-37e85cc788e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A57CE3-ED5A-418D-80C3-036176078CB8}">
  <ds:schemaRefs>
    <ds:schemaRef ds:uri="http://schemas.microsoft.com/office/2006/metadata/properties"/>
    <ds:schemaRef ds:uri="2ff535d5-eb9e-4063-bfb2-37e85cc788e6"/>
    <ds:schemaRef ds:uri="http://schemas.openxmlformats.org/package/2006/metadata/core-properties"/>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948b58b4-fd52-4d3f-8cf4-f46d77bb314e"/>
    <ds:schemaRef ds:uri="http://www.w3.org/XML/1998/namespace"/>
  </ds:schemaRefs>
</ds:datastoreItem>
</file>

<file path=customXml/itemProps2.xml><?xml version="1.0" encoding="utf-8"?>
<ds:datastoreItem xmlns:ds="http://schemas.openxmlformats.org/officeDocument/2006/customXml" ds:itemID="{6E02AD69-1750-462D-B2D3-0CBD8C8402A5}">
  <ds:schemaRefs>
    <ds:schemaRef ds:uri="http://schemas.microsoft.com/sharepoint/v3/contenttype/forms"/>
  </ds:schemaRefs>
</ds:datastoreItem>
</file>

<file path=customXml/itemProps3.xml><?xml version="1.0" encoding="utf-8"?>
<ds:datastoreItem xmlns:ds="http://schemas.openxmlformats.org/officeDocument/2006/customXml" ds:itemID="{61E53C1A-A4B4-4CDE-94CF-91B7775D4B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8b58b4-fd52-4d3f-8cf4-f46d77bb314e"/>
    <ds:schemaRef ds:uri="2ff535d5-eb9e-4063-bfb2-37e85cc78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112</TotalTime>
  <Words>6486</Words>
  <Application>Microsoft Office PowerPoint</Application>
  <PresentationFormat>Widescreen</PresentationFormat>
  <Paragraphs>560</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Courier New</vt:lpstr>
      <vt:lpstr>Theme ScoutsQld</vt:lpstr>
      <vt:lpstr>SCOUTS QUEENSLAND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Linn Pihl</dc:creator>
  <cp:lastModifiedBy>Linn Pihl</cp:lastModifiedBy>
  <cp:revision>14</cp:revision>
  <cp:lastPrinted>2020-10-21T05:44:10Z</cp:lastPrinted>
  <dcterms:created xsi:type="dcterms:W3CDTF">2016-10-23T04:57:13Z</dcterms:created>
  <dcterms:modified xsi:type="dcterms:W3CDTF">2020-10-22T01:03:17Z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0x01010030E19ABCCFF849458C7B6FA1B529E95A</vt:lpwstr>
  </property>
</Properties>
</file>